
<file path=[Content_Types].xml><?xml version="1.0" encoding="utf-8"?>
<Types xmlns="http://schemas.openxmlformats.org/package/2006/content-types">
  <Default Extension="xml" ContentType="application/xml"/>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embeddings/oleObject1.bin" ContentType="application/vnd.openxmlformats-officedocument.oleObject"/>
  <Override PartName="/ppt/notesSlides/notesSlide34.xml" ContentType="application/vnd.openxmlformats-officedocument.presentationml.notesSlide+xml"/>
  <Override PartName="/ppt/embeddings/oleObject2.bin" ContentType="application/vnd.openxmlformats-officedocument.oleObject"/>
  <Override PartName="/ppt/notesSlides/notesSlide35.xml" ContentType="application/vnd.openxmlformats-officedocument.presentationml.notesSlide+xml"/>
  <Override PartName="/ppt/embeddings/oleObject3.bin" ContentType="application/vnd.openxmlformats-officedocument.oleObject"/>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embeddings/Microsoft_Equation1.bin" ContentType="application/vnd.openxmlformats-officedocument.oleObject"/>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58" r:id="rId1"/>
  </p:sldMasterIdLst>
  <p:notesMasterIdLst>
    <p:notesMasterId r:id="rId47"/>
  </p:notesMasterIdLst>
  <p:sldIdLst>
    <p:sldId id="256" r:id="rId2"/>
    <p:sldId id="257" r:id="rId3"/>
    <p:sldId id="259" r:id="rId4"/>
    <p:sldId id="260" r:id="rId5"/>
    <p:sldId id="261" r:id="rId6"/>
    <p:sldId id="262" r:id="rId7"/>
    <p:sldId id="264" r:id="rId8"/>
    <p:sldId id="292" r:id="rId9"/>
    <p:sldId id="265" r:id="rId10"/>
    <p:sldId id="263" r:id="rId11"/>
    <p:sldId id="267" r:id="rId12"/>
    <p:sldId id="268" r:id="rId13"/>
    <p:sldId id="269" r:id="rId14"/>
    <p:sldId id="270" r:id="rId15"/>
    <p:sldId id="258" r:id="rId16"/>
    <p:sldId id="271" r:id="rId17"/>
    <p:sldId id="272" r:id="rId18"/>
    <p:sldId id="281" r:id="rId19"/>
    <p:sldId id="290" r:id="rId20"/>
    <p:sldId id="284" r:id="rId21"/>
    <p:sldId id="283" r:id="rId22"/>
    <p:sldId id="282" r:id="rId23"/>
    <p:sldId id="289" r:id="rId24"/>
    <p:sldId id="306" r:id="rId25"/>
    <p:sldId id="307" r:id="rId26"/>
    <p:sldId id="308" r:id="rId27"/>
    <p:sldId id="309" r:id="rId28"/>
    <p:sldId id="313" r:id="rId29"/>
    <p:sldId id="311" r:id="rId30"/>
    <p:sldId id="312" r:id="rId31"/>
    <p:sldId id="273" r:id="rId32"/>
    <p:sldId id="285" r:id="rId33"/>
    <p:sldId id="286" r:id="rId34"/>
    <p:sldId id="291" r:id="rId35"/>
    <p:sldId id="293" r:id="rId36"/>
    <p:sldId id="288" r:id="rId37"/>
    <p:sldId id="300" r:id="rId38"/>
    <p:sldId id="296" r:id="rId39"/>
    <p:sldId id="301" r:id="rId40"/>
    <p:sldId id="302" r:id="rId41"/>
    <p:sldId id="279" r:id="rId42"/>
    <p:sldId id="305" r:id="rId43"/>
    <p:sldId id="298" r:id="rId44"/>
    <p:sldId id="299" r:id="rId45"/>
    <p:sldId id="297"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86" d="100"/>
          <a:sy n="186" d="100"/>
        </p:scale>
        <p:origin x="-89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05C2EF-474C-7E44-B12E-F00406A5AFC1}" type="datetimeFigureOut">
              <a:t>06-03-16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8A80CE-F63B-CB4E-8997-1C8267CC34F3}" type="slidenum">
              <a:t>‹#›</a:t>
            </a:fld>
            <a:endParaRPr lang="en-US"/>
          </a:p>
        </p:txBody>
      </p:sp>
    </p:spTree>
    <p:extLst>
      <p:ext uri="{BB962C8B-B14F-4D97-AF65-F5344CB8AC3E}">
        <p14:creationId xmlns:p14="http://schemas.microsoft.com/office/powerpoint/2010/main" val="404595545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0</a:t>
            </a:fld>
            <a:endParaRPr lang="uk-UA"/>
          </a:p>
        </p:txBody>
      </p:sp>
    </p:spTree>
    <p:extLst>
      <p:ext uri="{BB962C8B-B14F-4D97-AF65-F5344CB8AC3E}">
        <p14:creationId xmlns:p14="http://schemas.microsoft.com/office/powerpoint/2010/main" val="2708716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a:t>
            </a:fld>
            <a:endParaRPr lang="uk-UA"/>
          </a:p>
        </p:txBody>
      </p:sp>
    </p:spTree>
    <p:extLst>
      <p:ext uri="{BB962C8B-B14F-4D97-AF65-F5344CB8AC3E}">
        <p14:creationId xmlns:p14="http://schemas.microsoft.com/office/powerpoint/2010/main" val="853092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have two conditions say</a:t>
            </a:r>
            <a:r>
              <a:rPr lang="en-US" baseline="0"/>
              <a:t> an treated and an untreated cell that you measure something about and you examine the numbers produced can you tell if the treatment has made an effect. How confident can you be.</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a:t>
            </a:fld>
            <a:endParaRPr lang="uk-UA"/>
          </a:p>
        </p:txBody>
      </p:sp>
    </p:spTree>
    <p:extLst>
      <p:ext uri="{BB962C8B-B14F-4D97-AF65-F5344CB8AC3E}">
        <p14:creationId xmlns:p14="http://schemas.microsoft.com/office/powerpoint/2010/main" val="3300125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look at it on another scale,</a:t>
            </a:r>
            <a:r>
              <a:rPr lang="en-US" baseline="0"/>
              <a:t> for example you have an understanding of the range of possible values for your measure, this can alter your confidence</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a:t>
            </a:fld>
            <a:endParaRPr lang="uk-UA"/>
          </a:p>
        </p:txBody>
      </p:sp>
    </p:spTree>
    <p:extLst>
      <p:ext uri="{BB962C8B-B14F-4D97-AF65-F5344CB8AC3E}">
        <p14:creationId xmlns:p14="http://schemas.microsoft.com/office/powerpoint/2010/main" val="3449649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thing you</a:t>
            </a:r>
            <a:r>
              <a:rPr lang="en-US" baseline="0"/>
              <a:t> can do is to measure it several time and work out over several separate measures if there is a consistent different, this increases you confidence</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4</a:t>
            </a:fld>
            <a:endParaRPr lang="uk-UA"/>
          </a:p>
        </p:txBody>
      </p:sp>
    </p:spTree>
    <p:extLst>
      <p:ext uri="{BB962C8B-B14F-4D97-AF65-F5344CB8AC3E}">
        <p14:creationId xmlns:p14="http://schemas.microsoft.com/office/powerpoint/2010/main" val="3497958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measure it a huge number of times you may become</a:t>
            </a:r>
            <a:r>
              <a:rPr lang="en-US" baseline="0"/>
              <a:t> totally convince you can see an effect.</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5</a:t>
            </a:fld>
            <a:endParaRPr lang="uk-UA"/>
          </a:p>
        </p:txBody>
      </p:sp>
    </p:spTree>
    <p:extLst>
      <p:ext uri="{BB962C8B-B14F-4D97-AF65-F5344CB8AC3E}">
        <p14:creationId xmlns:p14="http://schemas.microsoft.com/office/powerpoint/2010/main" val="2610943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 average” generally</a:t>
            </a:r>
            <a:r>
              <a:rPr lang="en-US" baseline="0"/>
              <a:t> the teated cell has a lower value for the measurement. We are looking at the distribution of possible measurements and comparing them, is some statistic (property of the distribution, for example the mean) of the treated measurement different from the same statistic for the untreated measurent. We turn to statistical tests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6</a:t>
            </a:fld>
            <a:endParaRPr lang="uk-UA"/>
          </a:p>
        </p:txBody>
      </p:sp>
    </p:spTree>
    <p:extLst>
      <p:ext uri="{BB962C8B-B14F-4D97-AF65-F5344CB8AC3E}">
        <p14:creationId xmlns:p14="http://schemas.microsoft.com/office/powerpoint/2010/main" val="2460789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Traditionally</a:t>
            </a:r>
            <a:r>
              <a:rPr lang="en-US" baseline="0"/>
              <a:t> we turn to hypothesis testing. </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7</a:t>
            </a:fld>
            <a:endParaRPr lang="uk-UA"/>
          </a:p>
        </p:txBody>
      </p:sp>
    </p:spTree>
    <p:extLst>
      <p:ext uri="{BB962C8B-B14F-4D97-AF65-F5344CB8AC3E}">
        <p14:creationId xmlns:p14="http://schemas.microsoft.com/office/powerpoint/2010/main" val="2404392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looking</a:t>
            </a:r>
            <a:r>
              <a:rPr lang="en-US" baseline="0"/>
              <a:t> at distributions. The shape of the possible values of our measurement.</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8</a:t>
            </a:fld>
            <a:endParaRPr lang="uk-UA"/>
          </a:p>
        </p:txBody>
      </p:sp>
    </p:spTree>
    <p:extLst>
      <p:ext uri="{BB962C8B-B14F-4D97-AF65-F5344CB8AC3E}">
        <p14:creationId xmlns:p14="http://schemas.microsoft.com/office/powerpoint/2010/main" val="2839641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9</a:t>
            </a:fld>
            <a:endParaRPr lang="uk-UA"/>
          </a:p>
        </p:txBody>
      </p:sp>
    </p:spTree>
    <p:extLst>
      <p:ext uri="{BB962C8B-B14F-4D97-AF65-F5344CB8AC3E}">
        <p14:creationId xmlns:p14="http://schemas.microsoft.com/office/powerpoint/2010/main" val="514846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can come up</a:t>
            </a:r>
            <a:r>
              <a:rPr lang="en-US" baseline="0"/>
              <a:t> with a mathematical formula for the shape of the distribution there are values that will determine the shape of the distribution. These are referred to a parameters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10</a:t>
            </a:fld>
            <a:endParaRPr lang="uk-UA"/>
          </a:p>
        </p:txBody>
      </p:sp>
    </p:spTree>
    <p:extLst>
      <p:ext uri="{BB962C8B-B14F-4D97-AF65-F5344CB8AC3E}">
        <p14:creationId xmlns:p14="http://schemas.microsoft.com/office/powerpoint/2010/main" val="866180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example the normal</a:t>
            </a:r>
            <a:r>
              <a:rPr lang="en-US" baseline="0"/>
              <a:t> distribution is defined by its mean (central value) and its spread or variance how wide the curve is.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11</a:t>
            </a:fld>
            <a:endParaRPr lang="uk-UA"/>
          </a:p>
        </p:txBody>
      </p:sp>
    </p:spTree>
    <p:extLst>
      <p:ext uri="{BB962C8B-B14F-4D97-AF65-F5344CB8AC3E}">
        <p14:creationId xmlns:p14="http://schemas.microsoft.com/office/powerpoint/2010/main" val="3939105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Certain</a:t>
            </a:r>
            <a:r>
              <a:rPr lang="en-US" baseline="0"/>
              <a:t> test for example the t-test require that the data fits one of these parametric distributions well enough that we can calculate the area under a curve and determine how likely a particular value or greater of a measurement is. </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12</a:t>
            </a:fld>
            <a:endParaRPr lang="uk-UA"/>
          </a:p>
        </p:txBody>
      </p:sp>
    </p:spTree>
    <p:extLst>
      <p:ext uri="{BB962C8B-B14F-4D97-AF65-F5344CB8AC3E}">
        <p14:creationId xmlns:p14="http://schemas.microsoft.com/office/powerpoint/2010/main" val="3762840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the shape of the data is sufficiently</a:t>
            </a:r>
            <a:r>
              <a:rPr lang="en-US" baseline="0"/>
              <a:t> </a:t>
            </a:r>
            <a:r>
              <a:rPr lang="en-US"/>
              <a:t>different the calculations will not be valid. We need to find</a:t>
            </a:r>
            <a:r>
              <a:rPr lang="en-US" baseline="0"/>
              <a:t> another test that works for the shape of our data.</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13</a:t>
            </a:fld>
            <a:endParaRPr lang="uk-UA"/>
          </a:p>
        </p:txBody>
      </p:sp>
    </p:spTree>
    <p:extLst>
      <p:ext uri="{BB962C8B-B14F-4D97-AF65-F5344CB8AC3E}">
        <p14:creationId xmlns:p14="http://schemas.microsoft.com/office/powerpoint/2010/main" val="730808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14</a:t>
            </a:fld>
            <a:endParaRPr lang="uk-UA"/>
          </a:p>
        </p:txBody>
      </p:sp>
    </p:spTree>
    <p:extLst>
      <p:ext uri="{BB962C8B-B14F-4D97-AF65-F5344CB8AC3E}">
        <p14:creationId xmlns:p14="http://schemas.microsoft.com/office/powerpoint/2010/main" val="3537908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a:t>
            </a:r>
            <a:r>
              <a:rPr lang="en-US" baseline="0"/>
              <a:t> what is the shape of RNA-seq data. The counts of reads from fragments of RNA in a sample.</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15</a:t>
            </a:fld>
            <a:endParaRPr lang="uk-UA"/>
          </a:p>
        </p:txBody>
      </p:sp>
    </p:spTree>
    <p:extLst>
      <p:ext uri="{BB962C8B-B14F-4D97-AF65-F5344CB8AC3E}">
        <p14:creationId xmlns:p14="http://schemas.microsoft.com/office/powerpoint/2010/main" val="834608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Most count data is</a:t>
            </a:r>
            <a:r>
              <a:rPr lang="en-US" baseline="0"/>
              <a:t> not normal (it cant be negative, or infinitely large) Most count data follows something called the poisson distribution. </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16</a:t>
            </a:fld>
            <a:endParaRPr lang="uk-UA"/>
          </a:p>
        </p:txBody>
      </p:sp>
    </p:spTree>
    <p:extLst>
      <p:ext uri="{BB962C8B-B14F-4D97-AF65-F5344CB8AC3E}">
        <p14:creationId xmlns:p14="http://schemas.microsoft.com/office/powerpoint/2010/main" val="3208400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key thing about the poission distribution is that as the mean value increase so does the spread. The larger the mean</a:t>
            </a:r>
            <a:r>
              <a:rPr lang="en-US" baseline="0"/>
              <a:t> number of counts between samples the larger the differences between sample. The poisson has the property that in fact the mean and the variance are equal.</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17</a:t>
            </a:fld>
            <a:endParaRPr lang="uk-UA"/>
          </a:p>
        </p:txBody>
      </p:sp>
    </p:spTree>
    <p:extLst>
      <p:ext uri="{BB962C8B-B14F-4D97-AF65-F5344CB8AC3E}">
        <p14:creationId xmlns:p14="http://schemas.microsoft.com/office/powerpoint/2010/main" val="2963803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poisson distribution</a:t>
            </a:r>
          </a:p>
        </p:txBody>
      </p:sp>
      <p:sp>
        <p:nvSpPr>
          <p:cNvPr id="4" name="Slide Number Placeholder 3"/>
          <p:cNvSpPr>
            <a:spLocks noGrp="1"/>
          </p:cNvSpPr>
          <p:nvPr>
            <p:ph type="sldNum" sz="quarter" idx="10"/>
          </p:nvPr>
        </p:nvSpPr>
        <p:spPr/>
        <p:txBody>
          <a:bodyPr/>
          <a:lstStyle/>
          <a:p>
            <a:fld id="{5E8A80CE-F63B-CB4E-8997-1C8267CC34F3}" type="slidenum">
              <a:rPr lang="uk-UA"/>
              <a:t>18</a:t>
            </a:fld>
            <a:endParaRPr lang="uk-UA"/>
          </a:p>
        </p:txBody>
      </p:sp>
    </p:spTree>
    <p:extLst>
      <p:ext uri="{BB962C8B-B14F-4D97-AF65-F5344CB8AC3E}">
        <p14:creationId xmlns:p14="http://schemas.microsoft.com/office/powerpoint/2010/main" val="1234519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RNA-seq data is slightly different</a:t>
            </a:r>
            <a:r>
              <a:rPr lang="en-US" baseline="0"/>
              <a:t>. As the number of counts increases the spread (variance between samples) increases but at a greater rate than the mean</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19</a:t>
            </a:fld>
            <a:endParaRPr lang="uk-UA"/>
          </a:p>
        </p:txBody>
      </p:sp>
    </p:spTree>
    <p:extLst>
      <p:ext uri="{BB962C8B-B14F-4D97-AF65-F5344CB8AC3E}">
        <p14:creationId xmlns:p14="http://schemas.microsoft.com/office/powerpoint/2010/main" val="3619978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RNA-seq data is what is called Over dispersed.</a:t>
            </a:r>
          </a:p>
        </p:txBody>
      </p:sp>
      <p:sp>
        <p:nvSpPr>
          <p:cNvPr id="4" name="Slide Number Placeholder 3"/>
          <p:cNvSpPr>
            <a:spLocks noGrp="1"/>
          </p:cNvSpPr>
          <p:nvPr>
            <p:ph type="sldNum" sz="quarter" idx="10"/>
          </p:nvPr>
        </p:nvSpPr>
        <p:spPr/>
        <p:txBody>
          <a:bodyPr/>
          <a:lstStyle/>
          <a:p>
            <a:fld id="{5E8A80CE-F63B-CB4E-8997-1C8267CC34F3}" type="slidenum">
              <a:rPr lang="uk-UA"/>
              <a:t>20</a:t>
            </a:fld>
            <a:endParaRPr lang="uk-UA"/>
          </a:p>
        </p:txBody>
      </p:sp>
    </p:spTree>
    <p:extLst>
      <p:ext uri="{BB962C8B-B14F-4D97-AF65-F5344CB8AC3E}">
        <p14:creationId xmlns:p14="http://schemas.microsoft.com/office/powerpoint/2010/main" val="29665099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Since RNA-seq data</a:t>
            </a:r>
            <a:r>
              <a:rPr lang="en-US" baseline="0"/>
              <a:t> is not normal or poisson people have tried several technique to calculate significances for differences between statistics. The have used alternative parametric models, they have tried transforming the data so that it approximates to normal and they have tried using non-parametric methods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21</a:t>
            </a:fld>
            <a:endParaRPr lang="uk-UA"/>
          </a:p>
        </p:txBody>
      </p:sp>
    </p:spTree>
    <p:extLst>
      <p:ext uri="{BB962C8B-B14F-4D97-AF65-F5344CB8AC3E}">
        <p14:creationId xmlns:p14="http://schemas.microsoft.com/office/powerpoint/2010/main" val="5735607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factor in the analysis</a:t>
            </a:r>
            <a:r>
              <a:rPr lang="en-US" baseline="0"/>
              <a:t> of RNA-seq data is that typically folk only have the time and money to produce a small number of samples. This can lead to poor estimates of the variance, highly effected by outliers to get round this various techniques are used for example using the data for all the genes to calculate the variance rather than just the value of an individual gene, </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22</a:t>
            </a:fld>
            <a:endParaRPr lang="uk-UA"/>
          </a:p>
        </p:txBody>
      </p:sp>
    </p:spTree>
    <p:extLst>
      <p:ext uri="{BB962C8B-B14F-4D97-AF65-F5344CB8AC3E}">
        <p14:creationId xmlns:p14="http://schemas.microsoft.com/office/powerpoint/2010/main" val="3630217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23</a:t>
            </a:fld>
            <a:endParaRPr lang="uk-UA"/>
          </a:p>
        </p:txBody>
      </p:sp>
    </p:spTree>
    <p:extLst>
      <p:ext uri="{BB962C8B-B14F-4D97-AF65-F5344CB8AC3E}">
        <p14:creationId xmlns:p14="http://schemas.microsoft.com/office/powerpoint/2010/main" val="4112658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a:t>
            </a:r>
            <a:r>
              <a:rPr lang="en-US" baseline="0"/>
              <a:t> will typically be variation you are interested in (biological/treatment effects) and variation you are not really interested in, technical variation, measurement errors.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24</a:t>
            </a:fld>
            <a:endParaRPr lang="uk-UA"/>
          </a:p>
        </p:txBody>
      </p:sp>
    </p:spTree>
    <p:extLst>
      <p:ext uri="{BB962C8B-B14F-4D97-AF65-F5344CB8AC3E}">
        <p14:creationId xmlns:p14="http://schemas.microsoft.com/office/powerpoint/2010/main" val="19591764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of the main sources of error</a:t>
            </a:r>
            <a:r>
              <a:rPr lang="en-US" baseline="0"/>
              <a:t> is the amount of sequencing produced for a sample will vary, There is an extraction step where variation between samples will occur then the sample is made up to a fixed volume but when the library is run on the sequencing machine there will also be variation between runs over exactly how any reads get sequences.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25</a:t>
            </a:fld>
            <a:endParaRPr lang="uk-UA"/>
          </a:p>
        </p:txBody>
      </p:sp>
    </p:spTree>
    <p:extLst>
      <p:ext uri="{BB962C8B-B14F-4D97-AF65-F5344CB8AC3E}">
        <p14:creationId xmlns:p14="http://schemas.microsoft.com/office/powerpoint/2010/main" val="22676387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a:t>
            </a:r>
            <a:r>
              <a:rPr lang="en-US" baseline="0"/>
              <a:t> is variation between genes not related to expression, longer genes will produce more reads so will produce more sequencing.</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26</a:t>
            </a:fld>
            <a:endParaRPr lang="uk-UA"/>
          </a:p>
        </p:txBody>
      </p:sp>
    </p:spTree>
    <p:extLst>
      <p:ext uri="{BB962C8B-B14F-4D97-AF65-F5344CB8AC3E}">
        <p14:creationId xmlns:p14="http://schemas.microsoft.com/office/powerpoint/2010/main" val="13021901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has also been noted that the</a:t>
            </a:r>
            <a:r>
              <a:rPr lang="en-US" baseline="0"/>
              <a:t> proportion of GC versus AT nucleotides in an RNA effects how many fragments are sequenced </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27</a:t>
            </a:fld>
            <a:endParaRPr lang="uk-UA"/>
          </a:p>
        </p:txBody>
      </p:sp>
    </p:spTree>
    <p:extLst>
      <p:ext uri="{BB962C8B-B14F-4D97-AF65-F5344CB8AC3E}">
        <p14:creationId xmlns:p14="http://schemas.microsoft.com/office/powerpoint/2010/main" val="13970406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intersting effect</a:t>
            </a:r>
            <a:r>
              <a:rPr lang="en-US" baseline="0"/>
              <a:t> that often needs to be accounted for is that since the resources (oligotides and probes) is a finite resource if a gene that is highly expressed in one condition and hence producing lots of fragments and using up lots of resources is not expressed in the other condition all the other genes will get more resource and it may appear they are more highly expressed since they are producing more sequences but it is purely because there is more resource for them not because they are more highly expressed.</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28</a:t>
            </a:fld>
            <a:endParaRPr lang="uk-UA"/>
          </a:p>
        </p:txBody>
      </p:sp>
    </p:spTree>
    <p:extLst>
      <p:ext uri="{BB962C8B-B14F-4D97-AF65-F5344CB8AC3E}">
        <p14:creationId xmlns:p14="http://schemas.microsoft.com/office/powerpoint/2010/main" val="1956162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29</a:t>
            </a:fld>
            <a:endParaRPr lang="uk-UA"/>
          </a:p>
        </p:txBody>
      </p:sp>
    </p:spTree>
    <p:extLst>
      <p:ext uri="{BB962C8B-B14F-4D97-AF65-F5344CB8AC3E}">
        <p14:creationId xmlns:p14="http://schemas.microsoft.com/office/powerpoint/2010/main" val="30600416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30</a:t>
            </a:fld>
            <a:endParaRPr lang="uk-UA"/>
          </a:p>
        </p:txBody>
      </p:sp>
    </p:spTree>
    <p:extLst>
      <p:ext uri="{BB962C8B-B14F-4D97-AF65-F5344CB8AC3E}">
        <p14:creationId xmlns:p14="http://schemas.microsoft.com/office/powerpoint/2010/main" val="7702780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31</a:t>
            </a:fld>
            <a:endParaRPr lang="uk-UA"/>
          </a:p>
        </p:txBody>
      </p:sp>
    </p:spTree>
    <p:extLst>
      <p:ext uri="{BB962C8B-B14F-4D97-AF65-F5344CB8AC3E}">
        <p14:creationId xmlns:p14="http://schemas.microsoft.com/office/powerpoint/2010/main" val="2635599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of the simplest ways to test for differential</a:t>
            </a:r>
            <a:r>
              <a:rPr lang="en-US" baseline="0"/>
              <a:t> expression if you have two conditions is to use pairwise contingency table test. The assumption is that most genes are not changing. The ratio between normalised counts is close to 1. We can test to see if the ratio for a particular gene the same as the ratio for all the other non-changing genes.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32</a:t>
            </a:fld>
            <a:endParaRPr lang="uk-UA"/>
          </a:p>
        </p:txBody>
      </p:sp>
    </p:spTree>
    <p:extLst>
      <p:ext uri="{BB962C8B-B14F-4D97-AF65-F5344CB8AC3E}">
        <p14:creationId xmlns:p14="http://schemas.microsoft.com/office/powerpoint/2010/main" val="545168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test uses</a:t>
            </a:r>
            <a:r>
              <a:rPr lang="en-US" baseline="0"/>
              <a:t> the assumption that the values come from a binonmial distribution, This come from the word binary, two, a read has one of two possibilities it either comes from the gene of interest of it doesn’t. The () notation is for number of possible ways of getting n reads out of N total reads assigned to a particular gene, and is calculated using the formula that uses factorials. K factorial is the product of all the numbers less than K</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33</a:t>
            </a:fld>
            <a:endParaRPr lang="uk-UA"/>
          </a:p>
        </p:txBody>
      </p:sp>
    </p:spTree>
    <p:extLst>
      <p:ext uri="{BB962C8B-B14F-4D97-AF65-F5344CB8AC3E}">
        <p14:creationId xmlns:p14="http://schemas.microsoft.com/office/powerpoint/2010/main" val="995166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probability</a:t>
            </a:r>
            <a:r>
              <a:rPr lang="en-US" baseline="0"/>
              <a:t> used to calculate significance is produced using what is called Fishers Exact Test.</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34</a:t>
            </a:fld>
            <a:endParaRPr lang="uk-UA"/>
          </a:p>
        </p:txBody>
      </p:sp>
    </p:spTree>
    <p:extLst>
      <p:ext uri="{BB962C8B-B14F-4D97-AF65-F5344CB8AC3E}">
        <p14:creationId xmlns:p14="http://schemas.microsoft.com/office/powerpoint/2010/main" val="39347789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alternative method is to use what are called GLMs</a:t>
            </a:r>
          </a:p>
        </p:txBody>
      </p:sp>
      <p:sp>
        <p:nvSpPr>
          <p:cNvPr id="4" name="Slide Number Placeholder 3"/>
          <p:cNvSpPr>
            <a:spLocks noGrp="1"/>
          </p:cNvSpPr>
          <p:nvPr>
            <p:ph type="sldNum" sz="quarter" idx="10"/>
          </p:nvPr>
        </p:nvSpPr>
        <p:spPr/>
        <p:txBody>
          <a:bodyPr/>
          <a:lstStyle/>
          <a:p>
            <a:fld id="{5E8A80CE-F63B-CB4E-8997-1C8267CC34F3}" type="slidenum">
              <a:rPr lang="uk-UA"/>
              <a:t>35</a:t>
            </a:fld>
            <a:endParaRPr lang="uk-UA"/>
          </a:p>
        </p:txBody>
      </p:sp>
    </p:spTree>
    <p:extLst>
      <p:ext uri="{BB962C8B-B14F-4D97-AF65-F5344CB8AC3E}">
        <p14:creationId xmlns:p14="http://schemas.microsoft.com/office/powerpoint/2010/main" val="1164959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have six</a:t>
            </a:r>
            <a:r>
              <a:rPr lang="en-US" baseline="0"/>
              <a:t> sample 3 each from 2 conditions and you have counts for 3 genes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36</a:t>
            </a:fld>
            <a:endParaRPr lang="uk-UA"/>
          </a:p>
        </p:txBody>
      </p:sp>
    </p:spTree>
    <p:extLst>
      <p:ext uri="{BB962C8B-B14F-4D97-AF65-F5344CB8AC3E}">
        <p14:creationId xmlns:p14="http://schemas.microsoft.com/office/powerpoint/2010/main" val="4089890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a:t>
            </a:r>
            <a:r>
              <a:rPr lang="en-US" baseline="0"/>
              <a:t> can produce a model that says the number r reads is dependent on some constant alpha and an amount beta effected by then condtion and some amount that was uncontrolable variation or error epsilon  </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37</a:t>
            </a:fld>
            <a:endParaRPr lang="uk-UA"/>
          </a:p>
        </p:txBody>
      </p:sp>
    </p:spTree>
    <p:extLst>
      <p:ext uri="{BB962C8B-B14F-4D97-AF65-F5344CB8AC3E}">
        <p14:creationId xmlns:p14="http://schemas.microsoft.com/office/powerpoint/2010/main" val="34642613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a:t>
            </a:r>
            <a:r>
              <a:rPr lang="en-US" baseline="0"/>
              <a:t> have 6 cases of this equation and we try to work out if beta_wt is different to beta_mut. Is there an effect of condition if we assume that there is no difference in the base line alpha.</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38</a:t>
            </a:fld>
            <a:endParaRPr lang="uk-UA"/>
          </a:p>
        </p:txBody>
      </p:sp>
    </p:spTree>
    <p:extLst>
      <p:ext uri="{BB962C8B-B14F-4D97-AF65-F5344CB8AC3E}">
        <p14:creationId xmlns:p14="http://schemas.microsoft.com/office/powerpoint/2010/main" val="299935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solve</a:t>
            </a:r>
            <a:r>
              <a:rPr lang="en-US" baseline="0"/>
              <a:t> this equation and work out the significance it is important to have a model for the variation in the data. There are many tools for solving GLM’s and they vary over different aspects.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39</a:t>
            </a:fld>
            <a:endParaRPr lang="uk-UA"/>
          </a:p>
        </p:txBody>
      </p:sp>
    </p:spTree>
    <p:extLst>
      <p:ext uri="{BB962C8B-B14F-4D97-AF65-F5344CB8AC3E}">
        <p14:creationId xmlns:p14="http://schemas.microsoft.com/office/powerpoint/2010/main" val="36308203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40</a:t>
            </a:fld>
            <a:endParaRPr lang="uk-UA"/>
          </a:p>
        </p:txBody>
      </p:sp>
    </p:spTree>
    <p:extLst>
      <p:ext uri="{BB962C8B-B14F-4D97-AF65-F5344CB8AC3E}">
        <p14:creationId xmlns:p14="http://schemas.microsoft.com/office/powerpoint/2010/main" val="8362783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is a law called</a:t>
            </a:r>
            <a:r>
              <a:rPr lang="en-US" baseline="0"/>
              <a:t> littlewoods law that states miracles orrur once a month. It is based on an assumption about how rare an event must be for it to be called a miracle and how many events someone is capable of observing in a week</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41</a:t>
            </a:fld>
            <a:endParaRPr lang="uk-UA"/>
          </a:p>
        </p:txBody>
      </p:sp>
    </p:spTree>
    <p:extLst>
      <p:ext uri="{BB962C8B-B14F-4D97-AF65-F5344CB8AC3E}">
        <p14:creationId xmlns:p14="http://schemas.microsoft.com/office/powerpoint/2010/main" val="18511201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brings us to the problem of chance events when we are looking at so</a:t>
            </a:r>
            <a:r>
              <a:rPr lang="en-US" baseline="0"/>
              <a:t> many events. If we use the usual biology p-value of 0.05 and say an event that has a probability of happening of 1 in 20 by pure chance is rare enough that if it occurs we call it significant, but we test 100 things then we actually expect to see 20 chance events and falsely will assume they are important.</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42</a:t>
            </a:fld>
            <a:endParaRPr lang="uk-UA"/>
          </a:p>
        </p:txBody>
      </p:sp>
    </p:spTree>
    <p:extLst>
      <p:ext uri="{BB962C8B-B14F-4D97-AF65-F5344CB8AC3E}">
        <p14:creationId xmlns:p14="http://schemas.microsoft.com/office/powerpoint/2010/main" val="28622574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Several</a:t>
            </a:r>
            <a:r>
              <a:rPr lang="en-US" baseline="0"/>
              <a:t> methods for reducing the chance of getting false positives exist some are more conservative that others. The important thing is more that you are aware of the problem and if you are looking to see if there is ANYTHING interesting happening in an experiment without a clear idea what that might be, rather than looking to see if something very specific has occurred you really should be controlling for the likelihood of false negatives one way or another. Most tools use something called the Benjamini Hochberg correction.</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43</a:t>
            </a:fld>
            <a:endParaRPr lang="uk-UA"/>
          </a:p>
        </p:txBody>
      </p:sp>
    </p:spTree>
    <p:extLst>
      <p:ext uri="{BB962C8B-B14F-4D97-AF65-F5344CB8AC3E}">
        <p14:creationId xmlns:p14="http://schemas.microsoft.com/office/powerpoint/2010/main" val="26764072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t>44</a:t>
            </a:fld>
            <a:endParaRPr lang="en-US"/>
          </a:p>
        </p:txBody>
      </p:sp>
    </p:spTree>
    <p:extLst>
      <p:ext uri="{BB962C8B-B14F-4D97-AF65-F5344CB8AC3E}">
        <p14:creationId xmlns:p14="http://schemas.microsoft.com/office/powerpoint/2010/main" val="3329015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74863"/>
            <a:ext cx="7772400" cy="1470025"/>
          </a:xfrm>
          <a:prstGeom prst="rect">
            <a:avLst/>
          </a:prstGeom>
        </p:spPr>
        <p:txBody>
          <a:bodyPr anchor="b" anchorCtr="0">
            <a:noAutofit/>
          </a:bodyPr>
          <a:lstStyle>
            <a:lvl1pPr algn="r">
              <a:defRPr sz="4000">
                <a:solidFill>
                  <a:schemeClr val="tx2"/>
                </a:solidFill>
                <a:latin typeface="Avenir Heavy"/>
              </a:defRPr>
            </a:lvl1pPr>
          </a:lstStyle>
          <a:p>
            <a:r>
              <a:rPr lang="en-GB"/>
              <a:t>Click to edit Master title style</a:t>
            </a:r>
            <a:endParaRPr lang="en-US"/>
          </a:p>
        </p:txBody>
      </p:sp>
      <p:sp>
        <p:nvSpPr>
          <p:cNvPr id="3" name="Subtitle 2"/>
          <p:cNvSpPr>
            <a:spLocks noGrp="1"/>
          </p:cNvSpPr>
          <p:nvPr>
            <p:ph type="subTitle" idx="1"/>
          </p:nvPr>
        </p:nvSpPr>
        <p:spPr>
          <a:xfrm>
            <a:off x="914400" y="4389740"/>
            <a:ext cx="7772400" cy="862841"/>
          </a:xfrm>
        </p:spPr>
        <p:txBody>
          <a:bodyPr anchor="t" anchorCtr="0"/>
          <a:lstStyle>
            <a:lvl1pPr marL="0" indent="0" algn="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a:xfrm>
            <a:off x="6553200" y="5671526"/>
            <a:ext cx="2133600" cy="365125"/>
          </a:xfrm>
        </p:spPr>
        <p:txBody>
          <a:bodyPr/>
          <a:lstStyle>
            <a:lvl1pPr algn="r">
              <a:defRPr>
                <a:solidFill>
                  <a:schemeClr val="tx2"/>
                </a:solidFill>
              </a:defRPr>
            </a:lvl1pPr>
          </a:lstStyle>
          <a:p>
            <a:fld id="{86341FC7-3675-7F49-A042-8E0716BCCBCB}" type="datetime2">
              <a:t>Sunday, 6 March 16</a:t>
            </a:fld>
            <a:endParaRPr lang="fi-FI"/>
          </a:p>
        </p:txBody>
      </p:sp>
      <p:sp>
        <p:nvSpPr>
          <p:cNvPr id="5" name="Footer Placeholder 4"/>
          <p:cNvSpPr>
            <a:spLocks noGrp="1"/>
          </p:cNvSpPr>
          <p:nvPr>
            <p:ph type="ftr" sz="quarter" idx="11"/>
          </p:nvPr>
        </p:nvSpPr>
        <p:spPr>
          <a:xfrm>
            <a:off x="5791200" y="5268916"/>
            <a:ext cx="2895600" cy="365125"/>
          </a:xfrm>
        </p:spPr>
        <p:txBody>
          <a:bodyPr anchor="t" anchorCtr="0"/>
          <a:lstStyle>
            <a:lvl1pPr algn="r">
              <a:defRPr sz="2000">
                <a:solidFill>
                  <a:schemeClr val="tx2"/>
                </a:solidFill>
              </a:defRPr>
            </a:lvl1pPr>
          </a:lstStyle>
          <a:p>
            <a:r>
              <a:rPr lang="en-US"/>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a:t>
            </a:fld>
            <a:endParaRPr lang="uk-UA"/>
          </a:p>
        </p:txBody>
      </p:sp>
    </p:spTree>
    <p:extLst>
      <p:ext uri="{BB962C8B-B14F-4D97-AF65-F5344CB8AC3E}">
        <p14:creationId xmlns:p14="http://schemas.microsoft.com/office/powerpoint/2010/main" val="1733576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635799"/>
            <a:ext cx="7772400" cy="1362075"/>
          </a:xfrm>
          <a:prstGeom prst="rect">
            <a:avLst/>
          </a:prstGeom>
        </p:spPr>
        <p:txBody>
          <a:bodyPr anchor="t"/>
          <a:lstStyle>
            <a:lvl1pPr algn="r">
              <a:defRPr sz="4000" b="1" cap="none">
                <a:solidFill>
                  <a:schemeClr val="bg1"/>
                </a:solidFill>
              </a:defRPr>
            </a:lvl1pPr>
          </a:lstStyle>
          <a:p>
            <a:r>
              <a:rPr lang="en-GB"/>
              <a:t>Click to edit Master title style</a:t>
            </a:r>
            <a:endParaRPr lang="en-US"/>
          </a:p>
        </p:txBody>
      </p:sp>
      <p:sp>
        <p:nvSpPr>
          <p:cNvPr id="3" name="Text Placeholder 2"/>
          <p:cNvSpPr>
            <a:spLocks noGrp="1"/>
          </p:cNvSpPr>
          <p:nvPr>
            <p:ph type="body" idx="1"/>
          </p:nvPr>
        </p:nvSpPr>
        <p:spPr>
          <a:xfrm>
            <a:off x="722313" y="3997874"/>
            <a:ext cx="7772400" cy="1995228"/>
          </a:xfrm>
        </p:spPr>
        <p:txBody>
          <a:bodyPr anchor="t" anchorCtr="0"/>
          <a:lstStyle>
            <a:lvl1pPr marL="0" indent="0" algn="r">
              <a:spcBef>
                <a:spcPts val="600"/>
              </a:spcBef>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5CBE4852-AC55-7B4D-8321-6E6265BFCA69}" type="datetime2">
              <a:rPr lang="en-GB"/>
              <a:pPr/>
              <a:t>Sunday, 6 March 16</a:t>
            </a:fld>
            <a:endParaRPr lang="fi-FI"/>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BS32010 RNA-seq I</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EFD1E12-28FE-0048-AE2F-A944ECEB4398}" type="slidenum">
              <a:rPr lang="uk-UA"/>
              <a:pPr/>
              <a:t>‹#›</a:t>
            </a:fld>
            <a:endParaRPr lang="uk-UA"/>
          </a:p>
        </p:txBody>
      </p:sp>
    </p:spTree>
    <p:extLst>
      <p:ext uri="{BB962C8B-B14F-4D97-AF65-F5344CB8AC3E}">
        <p14:creationId xmlns:p14="http://schemas.microsoft.com/office/powerpoint/2010/main" val="1090550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8C9344C8-D176-6D4A-A6D8-0A429F31B992}" type="datetime2">
              <a:t>Sunday, 6 March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a:t>BS32010 RNA-seq I</a:t>
            </a:r>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49814"/>
            <a:ext cx="4038600" cy="5676350"/>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449814"/>
            <a:ext cx="4038600" cy="5676349"/>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lvl1pPr>
              <a:defRPr>
                <a:solidFill>
                  <a:schemeClr val="tx2"/>
                </a:solidFill>
              </a:defRPr>
            </a:lvl1pPr>
          </a:lstStyle>
          <a:p>
            <a:fld id="{40577ACD-AAD3-3A4C-A958-BA1556E9B15D}" type="datetime2">
              <a:t>Sunday, 6 March 16</a:t>
            </a:fld>
            <a:endParaRPr lang="fi-FI"/>
          </a:p>
        </p:txBody>
      </p:sp>
      <p:sp>
        <p:nvSpPr>
          <p:cNvPr id="6" name="Footer Placeholder 5"/>
          <p:cNvSpPr>
            <a:spLocks noGrp="1"/>
          </p:cNvSpPr>
          <p:nvPr>
            <p:ph type="ftr" sz="quarter" idx="11"/>
          </p:nvPr>
        </p:nvSpPr>
        <p:spPr/>
        <p:txBody>
          <a:bodyPr/>
          <a:lstStyle>
            <a:lvl1pPr>
              <a:defRPr>
                <a:solidFill>
                  <a:schemeClr val="tx2"/>
                </a:solidFill>
              </a:defRPr>
            </a:lvl1pPr>
          </a:lstStyle>
          <a:p>
            <a:r>
              <a:rPr lang="en-US"/>
              <a:t>BS32010 RNA-seq I</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3482019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822544F-A2DA-3549-9303-79F6C0DC2BB3}" type="datetime2">
              <a:t>Sunday, 6 March 16</a:t>
            </a:fld>
            <a:endParaRPr lang="fi-FI"/>
          </a:p>
        </p:txBody>
      </p:sp>
      <p:sp>
        <p:nvSpPr>
          <p:cNvPr id="6" name="Footer Placeholder 5"/>
          <p:cNvSpPr>
            <a:spLocks noGrp="1"/>
          </p:cNvSpPr>
          <p:nvPr>
            <p:ph type="ftr" sz="quarter" idx="11"/>
          </p:nvPr>
        </p:nvSpPr>
        <p:spPr/>
        <p:txBody>
          <a:bodyPr/>
          <a:lstStyle/>
          <a:p>
            <a:r>
              <a:rPr lang="en-US"/>
              <a:t>BS32010 RNA-seq I</a:t>
            </a:r>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D822544F-A2DA-3549-9303-79F6C0DC2BB3}" type="datetime2">
              <a:t>Sunday, 6 March 16</a:t>
            </a:fld>
            <a:endParaRPr lang="fi-FI"/>
          </a:p>
        </p:txBody>
      </p:sp>
      <p:sp>
        <p:nvSpPr>
          <p:cNvPr id="6" name="Footer Placeholder 5"/>
          <p:cNvSpPr>
            <a:spLocks noGrp="1"/>
          </p:cNvSpPr>
          <p:nvPr>
            <p:ph type="ftr" sz="quarter" idx="11"/>
          </p:nvPr>
        </p:nvSpPr>
        <p:spPr/>
        <p:txBody>
          <a:bodyPr/>
          <a:lstStyle/>
          <a:p>
            <a:r>
              <a:rPr lang="en-US"/>
              <a:t>BS32010 RNA-seq I</a:t>
            </a:r>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50D5BA-636A-CE45-82F8-2D11F7CDD458}" type="datetime2">
              <a:t>Sunday, 6 March 16</a:t>
            </a:fld>
            <a:endParaRPr lang="fi-FI"/>
          </a:p>
        </p:txBody>
      </p:sp>
      <p:sp>
        <p:nvSpPr>
          <p:cNvPr id="3" name="Footer Placeholder 2"/>
          <p:cNvSpPr>
            <a:spLocks noGrp="1"/>
          </p:cNvSpPr>
          <p:nvPr>
            <p:ph type="ftr" sz="quarter" idx="11"/>
          </p:nvPr>
        </p:nvSpPr>
        <p:spPr/>
        <p:txBody>
          <a:bodyPr/>
          <a:lstStyle/>
          <a:p>
            <a:r>
              <a:rPr lang="en-US"/>
              <a:t>BS32010 RNA-seq I</a:t>
            </a:r>
          </a:p>
        </p:txBody>
      </p:sp>
      <p:sp>
        <p:nvSpPr>
          <p:cNvPr id="4" name="Slide Number Placeholder 3"/>
          <p:cNvSpPr>
            <a:spLocks noGrp="1"/>
          </p:cNvSpPr>
          <p:nvPr>
            <p:ph type="sldNum" sz="quarter" idx="12"/>
          </p:nvPr>
        </p:nvSpPr>
        <p:spPr/>
        <p:txBody>
          <a:bodyPr/>
          <a:lstStyle/>
          <a:p>
            <a:fld id="{6EFD1E12-28FE-0048-AE2F-A944ECEB4398}" type="slidenum">
              <a:rPr lang="uk-UA"/>
              <a:t>‹#›</a:t>
            </a:fld>
            <a:endParaRPr lang="uk-UA"/>
          </a:p>
        </p:txBody>
      </p:sp>
    </p:spTree>
    <p:extLst>
      <p:ext uri="{BB962C8B-B14F-4D97-AF65-F5344CB8AC3E}">
        <p14:creationId xmlns:p14="http://schemas.microsoft.com/office/powerpoint/2010/main" val="417943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43B9F16-9BFE-7748-9C6B-0DB5445B9755}" type="datetime2">
              <a:t>Sunday, 6 March 16</a:t>
            </a:fld>
            <a:endParaRPr lang="en-US"/>
          </a:p>
        </p:txBody>
      </p:sp>
      <p:sp>
        <p:nvSpPr>
          <p:cNvPr id="5" name="Footer Placeholder 4"/>
          <p:cNvSpPr>
            <a:spLocks noGrp="1"/>
          </p:cNvSpPr>
          <p:nvPr>
            <p:ph type="ftr" sz="quarter" idx="11"/>
          </p:nvPr>
        </p:nvSpPr>
        <p:spPr/>
        <p:txBody>
          <a:bodyPr/>
          <a:lstStyle/>
          <a:p>
            <a:r>
              <a:rPr lang="en-US"/>
              <a:t>BS32010 RNA-seq I</a:t>
            </a:r>
          </a:p>
        </p:txBody>
      </p:sp>
      <p:sp>
        <p:nvSpPr>
          <p:cNvPr id="6" name="Slide Number Placeholder 5"/>
          <p:cNvSpPr>
            <a:spLocks noGrp="1"/>
          </p:cNvSpPr>
          <p:nvPr>
            <p:ph type="sldNum" sz="quarter" idx="12"/>
          </p:nvPr>
        </p:nvSpPr>
        <p:spPr/>
        <p:txBody>
          <a:bodyPr/>
          <a:lstStyle/>
          <a:p>
            <a:fld id="{6EFD1E12-28FE-0048-AE2F-A944ECEB4398}" type="slidenum">
              <a:t>‹#›</a:t>
            </a:fld>
            <a:endParaRPr lang="en-US"/>
          </a:p>
        </p:txBody>
      </p:sp>
    </p:spTree>
    <p:extLst>
      <p:ext uri="{BB962C8B-B14F-4D97-AF65-F5344CB8AC3E}">
        <p14:creationId xmlns:p14="http://schemas.microsoft.com/office/powerpoint/2010/main" val="1375880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49814"/>
            <a:ext cx="4038600" cy="567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449814"/>
            <a:ext cx="4038600" cy="567634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3E6CF803-36DD-3F49-B77E-FB267F88BBBC}" type="datetime2">
              <a:t>Sunday, 6 March 16</a:t>
            </a:fld>
            <a:endParaRPr lang="en-US"/>
          </a:p>
        </p:txBody>
      </p:sp>
      <p:sp>
        <p:nvSpPr>
          <p:cNvPr id="6" name="Footer Placeholder 5"/>
          <p:cNvSpPr>
            <a:spLocks noGrp="1"/>
          </p:cNvSpPr>
          <p:nvPr>
            <p:ph type="ftr" sz="quarter" idx="11"/>
          </p:nvPr>
        </p:nvSpPr>
        <p:spPr/>
        <p:txBody>
          <a:bodyPr/>
          <a:lstStyle/>
          <a:p>
            <a:r>
              <a:rPr lang="en-US"/>
              <a:t>BS32010 RNA-seq I</a:t>
            </a:r>
          </a:p>
        </p:txBody>
      </p:sp>
      <p:sp>
        <p:nvSpPr>
          <p:cNvPr id="7" name="Slide Number Placeholder 6"/>
          <p:cNvSpPr>
            <a:spLocks noGrp="1"/>
          </p:cNvSpPr>
          <p:nvPr>
            <p:ph type="sldNum" sz="quarter" idx="12"/>
          </p:nvPr>
        </p:nvSpPr>
        <p:spPr/>
        <p:txBody>
          <a:bodyPr/>
          <a:lstStyle/>
          <a:p>
            <a:fld id="{6EFD1E12-28FE-0048-AE2F-A944ECEB4398}" type="slidenum">
              <a:t>‹#›</a:t>
            </a:fld>
            <a:endParaRPr lang="en-US"/>
          </a:p>
        </p:txBody>
      </p:sp>
    </p:spTree>
    <p:extLst>
      <p:ext uri="{BB962C8B-B14F-4D97-AF65-F5344CB8AC3E}">
        <p14:creationId xmlns:p14="http://schemas.microsoft.com/office/powerpoint/2010/main" val="34820192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582111"/>
            <a:ext cx="8229600" cy="547714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9C9EFC5D-0270-C84F-936D-FA3E5EE1285D}" type="datetime2">
              <a:t>Sunday, 6 March 16</a:t>
            </a:fld>
            <a:endParaRPr lang="fi-FI"/>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r>
              <a:rPr lang="en-US"/>
              <a:t>BS32010 RNA-seq I</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6EFD1E12-28FE-0048-AE2F-A944ECEB4398}" type="slidenum">
              <a:rPr lang="uk-UA"/>
              <a:pPr/>
              <a:t>‹#›</a:t>
            </a:fld>
            <a:r>
              <a:rPr lang="pl-PL"/>
              <a:t> </a:t>
            </a:r>
            <a:endParaRPr lang="uk-UA"/>
          </a:p>
        </p:txBody>
      </p:sp>
      <p:sp>
        <p:nvSpPr>
          <p:cNvPr id="2" name="Rectangle 1"/>
          <p:cNvSpPr/>
          <p:nvPr/>
        </p:nvSpPr>
        <p:spPr>
          <a:xfrm>
            <a:off x="0" y="0"/>
            <a:ext cx="9144000" cy="926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7" name="Rectangle 6"/>
          <p:cNvSpPr/>
          <p:nvPr/>
        </p:nvSpPr>
        <p:spPr>
          <a:xfrm>
            <a:off x="0" y="6754807"/>
            <a:ext cx="9144000" cy="926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pic>
        <p:nvPicPr>
          <p:cNvPr id="9" name="Picture 8" descr="uodlogo.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62029" y="92609"/>
            <a:ext cx="681971" cy="612966"/>
          </a:xfrm>
          <a:prstGeom prst="rect">
            <a:avLst/>
          </a:prstGeom>
        </p:spPr>
      </p:pic>
    </p:spTree>
    <p:extLst>
      <p:ext uri="{BB962C8B-B14F-4D97-AF65-F5344CB8AC3E}">
        <p14:creationId xmlns:p14="http://schemas.microsoft.com/office/powerpoint/2010/main" val="1036601202"/>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5" r:id="rId6"/>
    <p:sldLayoutId id="2147483664" r:id="rId7"/>
    <p:sldLayoutId id="2147483650" r:id="rId8"/>
    <p:sldLayoutId id="2147483652" r:id="rId9"/>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4" Type="http://schemas.openxmlformats.org/officeDocument/2006/relationships/oleObject" Target="../embeddings/oleObject1.bin"/><Relationship Id="rId5" Type="http://schemas.openxmlformats.org/officeDocument/2006/relationships/image" Target="../media/image19.emf"/><Relationship Id="rId1" Type="http://schemas.openxmlformats.org/officeDocument/2006/relationships/vmlDrawing" Target="../drawings/vmlDrawing1.vml"/><Relationship Id="rId2"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2.bin"/><Relationship Id="rId5" Type="http://schemas.openxmlformats.org/officeDocument/2006/relationships/image" Target="../media/image20.emf"/><Relationship Id="rId1" Type="http://schemas.openxmlformats.org/officeDocument/2006/relationships/vmlDrawing" Target="../drawings/vmlDrawing2.vml"/><Relationship Id="rId2"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4" Type="http://schemas.openxmlformats.org/officeDocument/2006/relationships/oleObject" Target="../embeddings/oleObject3.bin"/><Relationship Id="rId5" Type="http://schemas.openxmlformats.org/officeDocument/2006/relationships/image" Target="../media/image21.emf"/><Relationship Id="rId1" Type="http://schemas.openxmlformats.org/officeDocument/2006/relationships/vmlDrawing" Target="../drawings/vmlDrawing3.vml"/><Relationship Id="rId2"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4" Type="http://schemas.openxmlformats.org/officeDocument/2006/relationships/oleObject" Target="../embeddings/Microsoft_Equation1.bin"/><Relationship Id="rId5" Type="http://schemas.openxmlformats.org/officeDocument/2006/relationships/image" Target="../media/image22.emf"/><Relationship Id="rId1" Type="http://schemas.openxmlformats.org/officeDocument/2006/relationships/vmlDrawing" Target="../drawings/vmlDrawing4.vml"/><Relationship Id="rId2"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Differential Expression Analysis</a:t>
            </a:r>
          </a:p>
        </p:txBody>
      </p:sp>
      <p:sp>
        <p:nvSpPr>
          <p:cNvPr id="3" name="Subtitle 2"/>
          <p:cNvSpPr>
            <a:spLocks noGrp="1"/>
          </p:cNvSpPr>
          <p:nvPr>
            <p:ph type="subTitle" idx="1"/>
          </p:nvPr>
        </p:nvSpPr>
        <p:spPr/>
        <p:txBody>
          <a:bodyPr/>
          <a:lstStyle/>
          <a:p>
            <a:r>
              <a:rPr lang="en-US"/>
              <a:t>Pieta Schofield</a:t>
            </a:r>
          </a:p>
        </p:txBody>
      </p:sp>
      <p:sp>
        <p:nvSpPr>
          <p:cNvPr id="4" name="Date Placeholder 3"/>
          <p:cNvSpPr>
            <a:spLocks noGrp="1"/>
          </p:cNvSpPr>
          <p:nvPr>
            <p:ph type="dt" sz="half" idx="10"/>
          </p:nvPr>
        </p:nvSpPr>
        <p:spPr/>
        <p:txBody>
          <a:bodyPr/>
          <a:lstStyle/>
          <a:p>
            <a:fld id="{86341FC7-3675-7F49-A042-8E0716BCCBCB}" type="datetime2">
              <a:rPr lang="en-US"/>
              <a:t>Sunday, 6 March 16</a:t>
            </a:fld>
            <a:endParaRPr lang="en-US"/>
          </a:p>
        </p:txBody>
      </p:sp>
      <p:sp>
        <p:nvSpPr>
          <p:cNvPr id="5" name="Footer Placeholder 4"/>
          <p:cNvSpPr>
            <a:spLocks noGrp="1"/>
          </p:cNvSpPr>
          <p:nvPr>
            <p:ph type="ftr" sz="quarter" idx="11"/>
          </p:nvPr>
        </p:nvSpPr>
        <p:spPr/>
        <p:txBody>
          <a:bodyPr/>
          <a:lstStyle/>
          <a:p>
            <a:r>
              <a:rPr lang="en-US"/>
              <a:t>BS32010 RNA-seq II DGE</a:t>
            </a:r>
          </a:p>
        </p:txBody>
      </p:sp>
      <p:sp>
        <p:nvSpPr>
          <p:cNvPr id="6" name="Slide Number Placeholder 5"/>
          <p:cNvSpPr>
            <a:spLocks noGrp="1"/>
          </p:cNvSpPr>
          <p:nvPr>
            <p:ph type="sldNum" sz="quarter" idx="12"/>
          </p:nvPr>
        </p:nvSpPr>
        <p:spPr/>
        <p:txBody>
          <a:bodyPr/>
          <a:lstStyle/>
          <a:p>
            <a:fld id="{6EFD1E12-28FE-0048-AE2F-A944ECEB4398}" type="slidenum">
              <a:rPr lang="uk-UA"/>
              <a:t>0</a:t>
            </a:fld>
            <a:endParaRPr lang="uk-UA"/>
          </a:p>
        </p:txBody>
      </p:sp>
    </p:spTree>
    <p:extLst>
      <p:ext uri="{BB962C8B-B14F-4D97-AF65-F5344CB8AC3E}">
        <p14:creationId xmlns:p14="http://schemas.microsoft.com/office/powerpoint/2010/main" val="1672707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Statistics Refresher</a:t>
            </a:r>
          </a:p>
        </p:txBody>
      </p:sp>
      <p:sp>
        <p:nvSpPr>
          <p:cNvPr id="3" name="Text Placeholder 2"/>
          <p:cNvSpPr>
            <a:spLocks noGrp="1"/>
          </p:cNvSpPr>
          <p:nvPr>
            <p:ph type="body" idx="1"/>
          </p:nvPr>
        </p:nvSpPr>
        <p:spPr/>
        <p:txBody>
          <a:bodyPr>
            <a:normAutofit fontScale="85000" lnSpcReduction="10000"/>
          </a:bodyPr>
          <a:lstStyle/>
          <a:p>
            <a:pPr algn="l"/>
            <a:r>
              <a:rPr lang="en-US"/>
              <a:t>"Statistics is, or should be, about scientific investigation and how to do it better, but many statisticians believe it is a branch of mathematics. Now I agree that the physicist, the chemist, the engineer, and the statistician can never know too much mathematics, but their objectives should be better physics, better chemistry, better engineering, and in the case of statistics, better scientific investigation. Whether in any given study this implies more or less mathematics is incidental." </a:t>
            </a:r>
          </a:p>
          <a:p>
            <a:pPr algn="l"/>
            <a:r>
              <a:rPr lang="en-US"/>
              <a:t>George E. P. Box</a:t>
            </a:r>
          </a:p>
        </p:txBody>
      </p:sp>
      <p:sp>
        <p:nvSpPr>
          <p:cNvPr id="4" name="Date Placeholder 3"/>
          <p:cNvSpPr>
            <a:spLocks noGrp="1"/>
          </p:cNvSpPr>
          <p:nvPr>
            <p:ph type="dt" sz="half" idx="10"/>
          </p:nvPr>
        </p:nvSpPr>
        <p:spPr/>
        <p:txBody>
          <a:bodyPr/>
          <a:lstStyle/>
          <a:p>
            <a:fld id="{5CBE4852-AC55-7B4D-8321-6E6265BFCA69}" type="datetime2">
              <a:rPr lang="en-GB"/>
              <a:pPr/>
              <a:t>Sunday, 6 March 16</a:t>
            </a:fld>
            <a:endParaRPr lang="fi-FI"/>
          </a:p>
        </p:txBody>
      </p:sp>
      <p:sp>
        <p:nvSpPr>
          <p:cNvPr id="5" name="Footer Placeholder 4"/>
          <p:cNvSpPr>
            <a:spLocks noGrp="1"/>
          </p:cNvSpPr>
          <p:nvPr>
            <p:ph type="ftr" sz="quarter" idx="11"/>
          </p:nvPr>
        </p:nvSpPr>
        <p:spPr/>
        <p:txBody>
          <a:bodyPr/>
          <a:lstStyle/>
          <a:p>
            <a:r>
              <a:rPr lang="en-US"/>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1</a:t>
            </a:fld>
            <a:endParaRPr lang="uk-UA"/>
          </a:p>
        </p:txBody>
      </p:sp>
    </p:spTree>
    <p:extLst>
      <p:ext uri="{BB962C8B-B14F-4D97-AF65-F5344CB8AC3E}">
        <p14:creationId xmlns:p14="http://schemas.microsoft.com/office/powerpoint/2010/main" val="2450630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672657" y="612774"/>
            <a:ext cx="7798687" cy="5199125"/>
          </a:xfrm>
        </p:spPr>
      </p:pic>
      <p:sp>
        <p:nvSpPr>
          <p:cNvPr id="4" name="Date Placeholder 3"/>
          <p:cNvSpPr>
            <a:spLocks noGrp="1"/>
          </p:cNvSpPr>
          <p:nvPr>
            <p:ph type="dt" sz="half" idx="10"/>
          </p:nvPr>
        </p:nvSpPr>
        <p:spPr/>
        <p:txBody>
          <a:bodyPr/>
          <a:lstStyle/>
          <a:p>
            <a:fld id="{D822544F-A2DA-3549-9303-79F6C0DC2BB3}" type="datetime2">
              <a:rPr lang="en-US"/>
              <a:t>Sunday, 6 March 16</a:t>
            </a:fld>
            <a:endParaRPr lang="en-US"/>
          </a:p>
        </p:txBody>
      </p:sp>
      <p:sp>
        <p:nvSpPr>
          <p:cNvPr id="5" name="Footer Placeholder 4"/>
          <p:cNvSpPr>
            <a:spLocks noGrp="1"/>
          </p:cNvSpPr>
          <p:nvPr>
            <p:ph type="ftr" sz="quarter" idx="11"/>
          </p:nvPr>
        </p:nvSpPr>
        <p:spPr/>
        <p:txBody>
          <a:bodyPr/>
          <a:lstStyle/>
          <a:p>
            <a:r>
              <a:rPr lang="en-US"/>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2</a:t>
            </a:fld>
            <a:endParaRPr lang="uk-UA"/>
          </a:p>
        </p:txBody>
      </p:sp>
      <p:sp>
        <p:nvSpPr>
          <p:cNvPr id="7" name="Text Placeholder 6"/>
          <p:cNvSpPr>
            <a:spLocks noGrp="1"/>
          </p:cNvSpPr>
          <p:nvPr>
            <p:ph type="body" sz="half" idx="13"/>
          </p:nvPr>
        </p:nvSpPr>
        <p:spPr/>
        <p:txBody>
          <a:bodyPr/>
          <a:lstStyle/>
          <a:p>
            <a:r>
              <a:rPr lang="en-US"/>
              <a:t>Two conditions is there a treatment effect?</a:t>
            </a:r>
          </a:p>
        </p:txBody>
      </p:sp>
    </p:spTree>
    <p:extLst>
      <p:ext uri="{BB962C8B-B14F-4D97-AF65-F5344CB8AC3E}">
        <p14:creationId xmlns:p14="http://schemas.microsoft.com/office/powerpoint/2010/main" val="153337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2-1.png"/>
          <p:cNvPicPr>
            <a:picLocks noGrp="1" noChangeAspect="1"/>
          </p:cNvPicPr>
          <p:nvPr>
            <p:ph type="pic" idx="1"/>
          </p:nvPr>
        </p:nvPicPr>
        <p:blipFill>
          <a:blip r:embed="rId3">
            <a:extLst>
              <a:ext uri="{28A0092B-C50C-407E-A947-70E740481C1C}">
                <a14:useLocalDpi xmlns:a14="http://schemas.microsoft.com/office/drawing/2010/main" val="0"/>
              </a:ext>
            </a:extLst>
          </a:blip>
          <a:srcRect l="-2142" r="-2142"/>
          <a:stretch>
            <a:fillRect/>
          </a:stretch>
        </p:blipFill>
        <p:spPr/>
      </p:pic>
      <p:sp>
        <p:nvSpPr>
          <p:cNvPr id="3" name="Date Placeholder 2"/>
          <p:cNvSpPr>
            <a:spLocks noGrp="1"/>
          </p:cNvSpPr>
          <p:nvPr>
            <p:ph type="dt" sz="half" idx="10"/>
          </p:nvPr>
        </p:nvSpPr>
        <p:spPr/>
        <p:txBody>
          <a:bodyPr/>
          <a:lstStyle/>
          <a:p>
            <a:fld id="{D822544F-A2DA-3549-9303-79F6C0DC2BB3}" type="datetime2">
              <a:rPr lang="en-US"/>
              <a:t>Sunday, 6 March 16</a:t>
            </a:fld>
            <a:endParaRPr lang="en-US"/>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3</a:t>
            </a:fld>
            <a:endParaRPr lang="uk-UA"/>
          </a:p>
        </p:txBody>
      </p:sp>
      <p:sp>
        <p:nvSpPr>
          <p:cNvPr id="6" name="Text Placeholder 5"/>
          <p:cNvSpPr>
            <a:spLocks noGrp="1"/>
          </p:cNvSpPr>
          <p:nvPr>
            <p:ph type="body" sz="half" idx="13"/>
          </p:nvPr>
        </p:nvSpPr>
        <p:spPr/>
        <p:txBody>
          <a:bodyPr/>
          <a:lstStyle/>
          <a:p>
            <a:r>
              <a:rPr lang="en-US"/>
              <a:t>If consider possible range of values</a:t>
            </a:r>
          </a:p>
        </p:txBody>
      </p:sp>
    </p:spTree>
    <p:extLst>
      <p:ext uri="{BB962C8B-B14F-4D97-AF65-F5344CB8AC3E}">
        <p14:creationId xmlns:p14="http://schemas.microsoft.com/office/powerpoint/2010/main" val="578929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3-1.png"/>
          <p:cNvPicPr>
            <a:picLocks noGrp="1" noChangeAspect="1"/>
          </p:cNvPicPr>
          <p:nvPr>
            <p:ph type="pic" idx="1"/>
          </p:nvPr>
        </p:nvPicPr>
        <p:blipFill>
          <a:blip r:embed="rId3">
            <a:extLst>
              <a:ext uri="{28A0092B-C50C-407E-A947-70E740481C1C}">
                <a14:useLocalDpi xmlns:a14="http://schemas.microsoft.com/office/drawing/2010/main" val="0"/>
              </a:ext>
            </a:extLst>
          </a:blip>
          <a:srcRect l="-2142" r="-2142"/>
          <a:stretch>
            <a:fillRect/>
          </a:stretch>
        </p:blipFill>
        <p:spPr/>
      </p:pic>
      <p:sp>
        <p:nvSpPr>
          <p:cNvPr id="3" name="Date Placeholder 2"/>
          <p:cNvSpPr>
            <a:spLocks noGrp="1"/>
          </p:cNvSpPr>
          <p:nvPr>
            <p:ph type="dt" sz="half" idx="10"/>
          </p:nvPr>
        </p:nvSpPr>
        <p:spPr/>
        <p:txBody>
          <a:bodyPr/>
          <a:lstStyle/>
          <a:p>
            <a:fld id="{D822544F-A2DA-3549-9303-79F6C0DC2BB3}" type="datetime2">
              <a:rPr lang="en-US"/>
              <a:t>Sunday, 6 March 16</a:t>
            </a:fld>
            <a:endParaRPr lang="en-US"/>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4</a:t>
            </a:fld>
            <a:endParaRPr lang="uk-UA"/>
          </a:p>
        </p:txBody>
      </p:sp>
      <p:sp>
        <p:nvSpPr>
          <p:cNvPr id="6" name="Text Placeholder 5"/>
          <p:cNvSpPr>
            <a:spLocks noGrp="1"/>
          </p:cNvSpPr>
          <p:nvPr>
            <p:ph type="body" sz="half" idx="13"/>
          </p:nvPr>
        </p:nvSpPr>
        <p:spPr/>
        <p:txBody>
          <a:bodyPr/>
          <a:lstStyle/>
          <a:p>
            <a:r>
              <a:rPr lang="en-US"/>
              <a:t>If more samples are considered</a:t>
            </a:r>
          </a:p>
        </p:txBody>
      </p:sp>
    </p:spTree>
    <p:extLst>
      <p:ext uri="{BB962C8B-B14F-4D97-AF65-F5344CB8AC3E}">
        <p14:creationId xmlns:p14="http://schemas.microsoft.com/office/powerpoint/2010/main" val="2022510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4-1.png"/>
          <p:cNvPicPr>
            <a:picLocks noGrp="1" noChangeAspect="1"/>
          </p:cNvPicPr>
          <p:nvPr>
            <p:ph type="pic" idx="1"/>
          </p:nvPr>
        </p:nvPicPr>
        <p:blipFill>
          <a:blip r:embed="rId3">
            <a:extLst>
              <a:ext uri="{28A0092B-C50C-407E-A947-70E740481C1C}">
                <a14:useLocalDpi xmlns:a14="http://schemas.microsoft.com/office/drawing/2010/main" val="0"/>
              </a:ext>
            </a:extLst>
          </a:blip>
          <a:srcRect l="-2142" r="-2142"/>
          <a:stretch>
            <a:fillRect/>
          </a:stretch>
        </p:blipFill>
        <p:spPr/>
      </p:pic>
      <p:sp>
        <p:nvSpPr>
          <p:cNvPr id="3" name="Date Placeholder 2"/>
          <p:cNvSpPr>
            <a:spLocks noGrp="1"/>
          </p:cNvSpPr>
          <p:nvPr>
            <p:ph type="dt" sz="half" idx="10"/>
          </p:nvPr>
        </p:nvSpPr>
        <p:spPr/>
        <p:txBody>
          <a:bodyPr/>
          <a:lstStyle/>
          <a:p>
            <a:fld id="{D822544F-A2DA-3549-9303-79F6C0DC2BB3}" type="datetime2">
              <a:rPr lang="en-US"/>
              <a:t>Sunday, 6 March 16</a:t>
            </a:fld>
            <a:endParaRPr lang="en-US"/>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5</a:t>
            </a:fld>
            <a:endParaRPr lang="uk-UA"/>
          </a:p>
        </p:txBody>
      </p:sp>
      <p:sp>
        <p:nvSpPr>
          <p:cNvPr id="6" name="Text Placeholder 5"/>
          <p:cNvSpPr>
            <a:spLocks noGrp="1"/>
          </p:cNvSpPr>
          <p:nvPr>
            <p:ph type="body" sz="half" idx="13"/>
          </p:nvPr>
        </p:nvSpPr>
        <p:spPr/>
        <p:txBody>
          <a:bodyPr/>
          <a:lstStyle/>
          <a:p>
            <a:r>
              <a:rPr lang="en-US"/>
              <a:t>If lots of samples are considered</a:t>
            </a:r>
          </a:p>
        </p:txBody>
      </p:sp>
    </p:spTree>
    <p:extLst>
      <p:ext uri="{BB962C8B-B14F-4D97-AF65-F5344CB8AC3E}">
        <p14:creationId xmlns:p14="http://schemas.microsoft.com/office/powerpoint/2010/main" val="2773101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5-1.png"/>
          <p:cNvPicPr>
            <a:picLocks noGrp="1" noChangeAspect="1"/>
          </p:cNvPicPr>
          <p:nvPr>
            <p:ph type="pic" idx="1"/>
          </p:nvPr>
        </p:nvPicPr>
        <p:blipFill>
          <a:blip r:embed="rId3">
            <a:extLst>
              <a:ext uri="{28A0092B-C50C-407E-A947-70E740481C1C}">
                <a14:useLocalDpi xmlns:a14="http://schemas.microsoft.com/office/drawing/2010/main" val="0"/>
              </a:ext>
            </a:extLst>
          </a:blip>
          <a:srcRect l="-2142" r="-2142"/>
          <a:stretch>
            <a:fillRect/>
          </a:stretch>
        </p:blipFill>
        <p:spPr/>
      </p:pic>
      <p:sp>
        <p:nvSpPr>
          <p:cNvPr id="3" name="Date Placeholder 2"/>
          <p:cNvSpPr>
            <a:spLocks noGrp="1"/>
          </p:cNvSpPr>
          <p:nvPr>
            <p:ph type="dt" sz="half" idx="10"/>
          </p:nvPr>
        </p:nvSpPr>
        <p:spPr/>
        <p:txBody>
          <a:bodyPr/>
          <a:lstStyle/>
          <a:p>
            <a:fld id="{D822544F-A2DA-3549-9303-79F6C0DC2BB3}" type="datetime2">
              <a:rPr lang="en-US"/>
              <a:t>Sunday, 6 March 16</a:t>
            </a:fld>
            <a:endParaRPr lang="en-US"/>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6</a:t>
            </a:fld>
            <a:endParaRPr lang="uk-UA"/>
          </a:p>
        </p:txBody>
      </p:sp>
      <p:sp>
        <p:nvSpPr>
          <p:cNvPr id="6" name="Text Placeholder 5"/>
          <p:cNvSpPr>
            <a:spLocks noGrp="1"/>
          </p:cNvSpPr>
          <p:nvPr>
            <p:ph type="body" sz="half" idx="13"/>
          </p:nvPr>
        </p:nvSpPr>
        <p:spPr/>
        <p:txBody>
          <a:bodyPr/>
          <a:lstStyle/>
          <a:p>
            <a:r>
              <a:rPr lang="en-US"/>
              <a:t>Use statistics to help “see the woods for the trees”</a:t>
            </a:r>
          </a:p>
        </p:txBody>
      </p:sp>
    </p:spTree>
    <p:extLst>
      <p:ext uri="{BB962C8B-B14F-4D97-AF65-F5344CB8AC3E}">
        <p14:creationId xmlns:p14="http://schemas.microsoft.com/office/powerpoint/2010/main" val="1991380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a:t>Hypothesis Testing </a:t>
            </a:r>
          </a:p>
          <a:p>
            <a:r>
              <a:rPr lang="en-US"/>
              <a:t>null hypothesis</a:t>
            </a:r>
          </a:p>
          <a:p>
            <a:pPr lvl="1"/>
            <a:r>
              <a:rPr lang="en-US"/>
              <a:t> there is no difference between the values for the two groups</a:t>
            </a:r>
          </a:p>
          <a:p>
            <a:r>
              <a:rPr lang="en-US"/>
              <a:t>alternative hypothesis </a:t>
            </a:r>
          </a:p>
          <a:p>
            <a:pPr lvl="1"/>
            <a:r>
              <a:rPr lang="en-US"/>
              <a:t>there is a difference</a:t>
            </a:r>
          </a:p>
          <a:p>
            <a:r>
              <a:rPr lang="en-US"/>
              <a:t>p-value </a:t>
            </a:r>
          </a:p>
          <a:p>
            <a:pPr lvl="1"/>
            <a:r>
              <a:rPr lang="en-US"/>
              <a:t>what is the probability of seeing this data if the null hypothesis (there is no difference) is true</a:t>
            </a:r>
          </a:p>
          <a:p>
            <a:r>
              <a:rPr lang="en-US"/>
              <a:t>the smaller the p-value the less likely the two groups are the same.</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7</a:t>
            </a:fld>
            <a:endParaRPr lang="uk-UA"/>
          </a:p>
        </p:txBody>
      </p:sp>
    </p:spTree>
    <p:extLst>
      <p:ext uri="{BB962C8B-B14F-4D97-AF65-F5344CB8AC3E}">
        <p14:creationId xmlns:p14="http://schemas.microsoft.com/office/powerpoint/2010/main" val="4007836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6-1.png"/>
          <p:cNvPicPr>
            <a:picLocks noGrp="1" noChangeAspect="1"/>
          </p:cNvPicPr>
          <p:nvPr>
            <p:ph type="pic" idx="1"/>
          </p:nvPr>
        </p:nvPicPr>
        <p:blipFill>
          <a:blip r:embed="rId3">
            <a:extLst>
              <a:ext uri="{28A0092B-C50C-407E-A947-70E740481C1C}">
                <a14:useLocalDpi xmlns:a14="http://schemas.microsoft.com/office/drawing/2010/main" val="0"/>
              </a:ext>
            </a:extLst>
          </a:blip>
          <a:srcRect l="-2142" r="-2142"/>
          <a:stretch>
            <a:fillRect/>
          </a:stretch>
        </p:blipFill>
        <p:spPr/>
      </p:pic>
      <p:sp>
        <p:nvSpPr>
          <p:cNvPr id="3" name="Date Placeholder 2"/>
          <p:cNvSpPr>
            <a:spLocks noGrp="1"/>
          </p:cNvSpPr>
          <p:nvPr>
            <p:ph type="dt" sz="half" idx="10"/>
          </p:nvPr>
        </p:nvSpPr>
        <p:spPr/>
        <p:txBody>
          <a:bodyPr/>
          <a:lstStyle/>
          <a:p>
            <a:fld id="{D822544F-A2DA-3549-9303-79F6C0DC2BB3}" type="datetime2">
              <a:rPr lang="en-US"/>
              <a:t>Sunday, 6 March 16</a:t>
            </a:fld>
            <a:endParaRPr lang="en-US"/>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8</a:t>
            </a:fld>
            <a:endParaRPr lang="uk-UA"/>
          </a:p>
        </p:txBody>
      </p:sp>
      <p:sp>
        <p:nvSpPr>
          <p:cNvPr id="6" name="Text Placeholder 5"/>
          <p:cNvSpPr>
            <a:spLocks noGrp="1"/>
          </p:cNvSpPr>
          <p:nvPr>
            <p:ph type="body" sz="half" idx="13"/>
          </p:nvPr>
        </p:nvSpPr>
        <p:spPr/>
        <p:txBody>
          <a:bodyPr/>
          <a:lstStyle/>
          <a:p>
            <a:r>
              <a:rPr lang="en-US"/>
              <a:t>No only the location (central tendency) but the scale (spread) of the data</a:t>
            </a:r>
          </a:p>
        </p:txBody>
      </p:sp>
    </p:spTree>
    <p:extLst>
      <p:ext uri="{BB962C8B-B14F-4D97-AF65-F5344CB8AC3E}">
        <p14:creationId xmlns:p14="http://schemas.microsoft.com/office/powerpoint/2010/main" val="3220141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t>Parametric Statistics</a:t>
            </a:r>
          </a:p>
          <a:p>
            <a:pPr lvl="1"/>
            <a:r>
              <a:rPr lang="en-US"/>
              <a:t>make an assumption about a mathematical model for the shape of the data </a:t>
            </a:r>
          </a:p>
          <a:p>
            <a:r>
              <a:rPr lang="en-US"/>
              <a:t>Non-parametric Statistic</a:t>
            </a:r>
          </a:p>
          <a:p>
            <a:pPr lvl="1"/>
            <a:r>
              <a:rPr lang="en-US"/>
              <a:t>no assumption or mathematical model for the shape of the data</a:t>
            </a:r>
          </a:p>
        </p:txBody>
      </p:sp>
      <p:sp>
        <p:nvSpPr>
          <p:cNvPr id="3" name="Date Placeholder 2"/>
          <p:cNvSpPr>
            <a:spLocks noGrp="1"/>
          </p:cNvSpPr>
          <p:nvPr>
            <p:ph type="dt" sz="half" idx="10"/>
          </p:nvPr>
        </p:nvSpPr>
        <p:spPr/>
        <p:txBody>
          <a:bodyPr/>
          <a:lstStyle/>
          <a:p>
            <a:fld id="{8C9344C8-D176-6D4A-A6D8-0A429F31B992}" type="datetime2">
              <a:rPr lang="en-US"/>
              <a:t>Sunday, 6 March 16</a:t>
            </a:fld>
            <a:endParaRPr lang="en-US"/>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9</a:t>
            </a:fld>
            <a:endParaRPr lang="uk-UA"/>
          </a:p>
        </p:txBody>
      </p:sp>
    </p:spTree>
    <p:extLst>
      <p:ext uri="{BB962C8B-B14F-4D97-AF65-F5344CB8AC3E}">
        <p14:creationId xmlns:p14="http://schemas.microsoft.com/office/powerpoint/2010/main" val="3917219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7-1.png"/>
          <p:cNvPicPr>
            <a:picLocks noGrp="1" noChangeAspect="1"/>
          </p:cNvPicPr>
          <p:nvPr>
            <p:ph type="pic" idx="1"/>
          </p:nvPr>
        </p:nvPicPr>
        <p:blipFill>
          <a:blip r:embed="rId3">
            <a:extLst>
              <a:ext uri="{28A0092B-C50C-407E-A947-70E740481C1C}">
                <a14:useLocalDpi xmlns:a14="http://schemas.microsoft.com/office/drawing/2010/main" val="0"/>
              </a:ext>
            </a:extLst>
          </a:blip>
          <a:srcRect l="-2142" r="-2142"/>
          <a:stretch>
            <a:fillRect/>
          </a:stretch>
        </p:blipFill>
        <p:spPr/>
      </p:pic>
      <p:sp>
        <p:nvSpPr>
          <p:cNvPr id="3" name="Date Placeholder 2"/>
          <p:cNvSpPr>
            <a:spLocks noGrp="1"/>
          </p:cNvSpPr>
          <p:nvPr>
            <p:ph type="dt" sz="half" idx="10"/>
          </p:nvPr>
        </p:nvSpPr>
        <p:spPr/>
        <p:txBody>
          <a:bodyPr/>
          <a:lstStyle/>
          <a:p>
            <a:fld id="{D822544F-A2DA-3549-9303-79F6C0DC2BB3}" type="datetime2">
              <a:rPr lang="en-US"/>
              <a:t>Sunday, 6 March 16</a:t>
            </a:fld>
            <a:endParaRPr lang="en-US"/>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10</a:t>
            </a:fld>
            <a:endParaRPr lang="uk-UA"/>
          </a:p>
        </p:txBody>
      </p:sp>
      <p:sp>
        <p:nvSpPr>
          <p:cNvPr id="6" name="Text Placeholder 5"/>
          <p:cNvSpPr>
            <a:spLocks noGrp="1"/>
          </p:cNvSpPr>
          <p:nvPr>
            <p:ph type="body" sz="half" idx="13"/>
          </p:nvPr>
        </p:nvSpPr>
        <p:spPr/>
        <p:txBody>
          <a:bodyPr/>
          <a:lstStyle/>
          <a:p>
            <a:r>
              <a:rPr lang="en-US"/>
              <a:t>Gaussian (or normal) model </a:t>
            </a:r>
          </a:p>
        </p:txBody>
      </p:sp>
    </p:spTree>
    <p:extLst>
      <p:ext uri="{BB962C8B-B14F-4D97-AF65-F5344CB8AC3E}">
        <p14:creationId xmlns:p14="http://schemas.microsoft.com/office/powerpoint/2010/main" val="932982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rcRect/>
          <a:stretch>
            <a:fillRect/>
          </a:stretch>
        </p:blipFill>
        <p:spPr>
          <a:xfrm>
            <a:off x="457200" y="612774"/>
            <a:ext cx="7891462" cy="5260975"/>
          </a:xfrm>
        </p:spPr>
      </p:pic>
      <p:sp>
        <p:nvSpPr>
          <p:cNvPr id="3" name="Date Placeholder 2"/>
          <p:cNvSpPr>
            <a:spLocks noGrp="1"/>
          </p:cNvSpPr>
          <p:nvPr>
            <p:ph type="dt" sz="half" idx="10"/>
          </p:nvPr>
        </p:nvSpPr>
        <p:spPr/>
        <p:txBody>
          <a:bodyPr/>
          <a:lstStyle/>
          <a:p>
            <a:fld id="{D822544F-A2DA-3549-9303-79F6C0DC2BB3}" type="datetime2">
              <a:rPr lang="en-US"/>
              <a:t>Sunday, 6 March 16</a:t>
            </a:fld>
            <a:endParaRPr lang="en-US"/>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11</a:t>
            </a:fld>
            <a:endParaRPr lang="uk-UA"/>
          </a:p>
        </p:txBody>
      </p:sp>
      <p:sp>
        <p:nvSpPr>
          <p:cNvPr id="6" name="Text Placeholder 5"/>
          <p:cNvSpPr>
            <a:spLocks noGrp="1"/>
          </p:cNvSpPr>
          <p:nvPr>
            <p:ph type="body" sz="half" idx="13"/>
          </p:nvPr>
        </p:nvSpPr>
        <p:spPr/>
        <p:txBody>
          <a:bodyPr/>
          <a:lstStyle/>
          <a:p>
            <a:endParaRPr lang="en-US"/>
          </a:p>
        </p:txBody>
      </p:sp>
    </p:spTree>
    <p:extLst>
      <p:ext uri="{BB962C8B-B14F-4D97-AF65-F5344CB8AC3E}">
        <p14:creationId xmlns:p14="http://schemas.microsoft.com/office/powerpoint/2010/main" val="2633114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9-1.png"/>
          <p:cNvPicPr>
            <a:picLocks noGrp="1" noChangeAspect="1"/>
          </p:cNvPicPr>
          <p:nvPr>
            <p:ph type="pic" idx="1"/>
          </p:nvPr>
        </p:nvPicPr>
        <p:blipFill>
          <a:blip r:embed="rId3">
            <a:extLst>
              <a:ext uri="{28A0092B-C50C-407E-A947-70E740481C1C}">
                <a14:useLocalDpi xmlns:a14="http://schemas.microsoft.com/office/drawing/2010/main" val="0"/>
              </a:ext>
            </a:extLst>
          </a:blip>
          <a:srcRect l="-2142" r="-2142"/>
          <a:stretch>
            <a:fillRect/>
          </a:stretch>
        </p:blipFill>
        <p:spPr/>
      </p:pic>
      <p:sp>
        <p:nvSpPr>
          <p:cNvPr id="3" name="Date Placeholder 2"/>
          <p:cNvSpPr>
            <a:spLocks noGrp="1"/>
          </p:cNvSpPr>
          <p:nvPr>
            <p:ph type="dt" sz="half" idx="10"/>
          </p:nvPr>
        </p:nvSpPr>
        <p:spPr/>
        <p:txBody>
          <a:bodyPr/>
          <a:lstStyle/>
          <a:p>
            <a:fld id="{D822544F-A2DA-3549-9303-79F6C0DC2BB3}" type="datetime2">
              <a:rPr lang="en-US"/>
              <a:t>Sunday, 6 March 16</a:t>
            </a:fld>
            <a:endParaRPr lang="en-US"/>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12</a:t>
            </a:fld>
            <a:endParaRPr lang="uk-UA"/>
          </a:p>
        </p:txBody>
      </p:sp>
      <p:sp>
        <p:nvSpPr>
          <p:cNvPr id="6" name="Text Placeholder 5"/>
          <p:cNvSpPr>
            <a:spLocks noGrp="1"/>
          </p:cNvSpPr>
          <p:nvPr>
            <p:ph type="body" sz="half" idx="13"/>
          </p:nvPr>
        </p:nvSpPr>
        <p:spPr/>
        <p:txBody>
          <a:bodyPr/>
          <a:lstStyle/>
          <a:p>
            <a:endParaRPr lang="en-US"/>
          </a:p>
        </p:txBody>
      </p:sp>
    </p:spTree>
    <p:extLst>
      <p:ext uri="{BB962C8B-B14F-4D97-AF65-F5344CB8AC3E}">
        <p14:creationId xmlns:p14="http://schemas.microsoft.com/office/powerpoint/2010/main" val="125675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10-1.png"/>
          <p:cNvPicPr>
            <a:picLocks noGrp="1" noChangeAspect="1"/>
          </p:cNvPicPr>
          <p:nvPr>
            <p:ph type="pic" idx="1"/>
          </p:nvPr>
        </p:nvPicPr>
        <p:blipFill>
          <a:blip r:embed="rId3">
            <a:extLst>
              <a:ext uri="{28A0092B-C50C-407E-A947-70E740481C1C}">
                <a14:useLocalDpi xmlns:a14="http://schemas.microsoft.com/office/drawing/2010/main" val="0"/>
              </a:ext>
            </a:extLst>
          </a:blip>
          <a:srcRect l="-2142" r="-2142"/>
          <a:stretch>
            <a:fillRect/>
          </a:stretch>
        </p:blipFill>
        <p:spPr/>
      </p:pic>
      <p:sp>
        <p:nvSpPr>
          <p:cNvPr id="3" name="Date Placeholder 2"/>
          <p:cNvSpPr>
            <a:spLocks noGrp="1"/>
          </p:cNvSpPr>
          <p:nvPr>
            <p:ph type="dt" sz="half" idx="10"/>
          </p:nvPr>
        </p:nvSpPr>
        <p:spPr/>
        <p:txBody>
          <a:bodyPr/>
          <a:lstStyle/>
          <a:p>
            <a:fld id="{D822544F-A2DA-3549-9303-79F6C0DC2BB3}" type="datetime2">
              <a:rPr lang="en-US"/>
              <a:t>Sunday, 6 March 16</a:t>
            </a:fld>
            <a:endParaRPr lang="en-US"/>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13</a:t>
            </a:fld>
            <a:endParaRPr lang="uk-UA"/>
          </a:p>
        </p:txBody>
      </p:sp>
      <p:sp>
        <p:nvSpPr>
          <p:cNvPr id="6" name="Text Placeholder 5"/>
          <p:cNvSpPr>
            <a:spLocks noGrp="1"/>
          </p:cNvSpPr>
          <p:nvPr>
            <p:ph type="body" sz="half" idx="13"/>
          </p:nvPr>
        </p:nvSpPr>
        <p:spPr/>
        <p:txBody>
          <a:bodyPr/>
          <a:lstStyle/>
          <a:p>
            <a:endParaRPr lang="en-US"/>
          </a:p>
        </p:txBody>
      </p:sp>
    </p:spTree>
    <p:extLst>
      <p:ext uri="{BB962C8B-B14F-4D97-AF65-F5344CB8AC3E}">
        <p14:creationId xmlns:p14="http://schemas.microsoft.com/office/powerpoint/2010/main" val="2129058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Shape of RNA-Seq Data</a:t>
            </a:r>
          </a:p>
        </p:txBody>
      </p:sp>
      <p:sp>
        <p:nvSpPr>
          <p:cNvPr id="3" name="Text Placeholder 2"/>
          <p:cNvSpPr>
            <a:spLocks noGrp="1"/>
          </p:cNvSpPr>
          <p:nvPr>
            <p:ph type="body" idx="1"/>
          </p:nvPr>
        </p:nvSpPr>
        <p:spPr/>
        <p:txBody>
          <a:bodyPr>
            <a:normAutofit lnSpcReduction="10000"/>
          </a:bodyPr>
          <a:lstStyle/>
          <a:p>
            <a:pPr algn="l"/>
            <a:r>
              <a:rPr lang="en-US"/>
              <a:t>"The sciences do not try to explain, they hardly even try to interpret, they mainly make models. By a model is meant a mathematical construct which, with the addition of certain verbal interpretations, describes observed phenomena. The justification of such a mathematical construct is solely and precisely that it is expected to work" </a:t>
            </a:r>
          </a:p>
          <a:p>
            <a:pPr algn="l"/>
            <a:r>
              <a:rPr lang="en-US"/>
              <a:t>John Von Neumann</a:t>
            </a:r>
          </a:p>
        </p:txBody>
      </p:sp>
      <p:sp>
        <p:nvSpPr>
          <p:cNvPr id="4" name="Date Placeholder 3"/>
          <p:cNvSpPr>
            <a:spLocks noGrp="1"/>
          </p:cNvSpPr>
          <p:nvPr>
            <p:ph type="dt" sz="half" idx="10"/>
          </p:nvPr>
        </p:nvSpPr>
        <p:spPr/>
        <p:txBody>
          <a:bodyPr/>
          <a:lstStyle/>
          <a:p>
            <a:fld id="{5CBE4852-AC55-7B4D-8321-6E6265BFCA69}" type="datetime2">
              <a:rPr lang="en-GB"/>
              <a:pPr/>
              <a:t>Sunday, 6 March 16</a:t>
            </a:fld>
            <a:endParaRPr lang="fi-FI"/>
          </a:p>
        </p:txBody>
      </p:sp>
      <p:sp>
        <p:nvSpPr>
          <p:cNvPr id="5" name="Footer Placeholder 4"/>
          <p:cNvSpPr>
            <a:spLocks noGrp="1"/>
          </p:cNvSpPr>
          <p:nvPr>
            <p:ph type="ftr" sz="quarter" idx="11"/>
          </p:nvPr>
        </p:nvSpPr>
        <p:spPr/>
        <p:txBody>
          <a:bodyPr/>
          <a:lstStyle/>
          <a:p>
            <a:r>
              <a:rPr lang="en-US"/>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14</a:t>
            </a:fld>
            <a:endParaRPr lang="uk-UA"/>
          </a:p>
        </p:txBody>
      </p:sp>
    </p:spTree>
    <p:extLst>
      <p:ext uri="{BB962C8B-B14F-4D97-AF65-F5344CB8AC3E}">
        <p14:creationId xmlns:p14="http://schemas.microsoft.com/office/powerpoint/2010/main" val="4057078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11-1.png"/>
          <p:cNvPicPr>
            <a:picLocks noGrp="1" noChangeAspect="1"/>
          </p:cNvPicPr>
          <p:nvPr>
            <p:ph type="pic" idx="1"/>
          </p:nvPr>
        </p:nvPicPr>
        <p:blipFill>
          <a:blip r:embed="rId3">
            <a:extLst>
              <a:ext uri="{28A0092B-C50C-407E-A947-70E740481C1C}">
                <a14:useLocalDpi xmlns:a14="http://schemas.microsoft.com/office/drawing/2010/main" val="0"/>
              </a:ext>
            </a:extLst>
          </a:blip>
          <a:srcRect l="-2142" r="-2142"/>
          <a:stretch>
            <a:fillRect/>
          </a:stretch>
        </p:blipFill>
        <p:spPr/>
      </p:pic>
      <p:sp>
        <p:nvSpPr>
          <p:cNvPr id="3" name="Date Placeholder 2"/>
          <p:cNvSpPr>
            <a:spLocks noGrp="1"/>
          </p:cNvSpPr>
          <p:nvPr>
            <p:ph type="dt" sz="half" idx="10"/>
          </p:nvPr>
        </p:nvSpPr>
        <p:spPr/>
        <p:txBody>
          <a:bodyPr/>
          <a:lstStyle/>
          <a:p>
            <a:fld id="{D822544F-A2DA-3549-9303-79F6C0DC2BB3}" type="datetime2">
              <a:rPr lang="en-US"/>
              <a:t>Sunday, 6 March 16</a:t>
            </a:fld>
            <a:endParaRPr lang="en-US"/>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15</a:t>
            </a:fld>
            <a:endParaRPr lang="uk-UA"/>
          </a:p>
        </p:txBody>
      </p:sp>
      <p:sp>
        <p:nvSpPr>
          <p:cNvPr id="6" name="Text Placeholder 5"/>
          <p:cNvSpPr>
            <a:spLocks noGrp="1"/>
          </p:cNvSpPr>
          <p:nvPr>
            <p:ph type="body" sz="half" idx="13"/>
          </p:nvPr>
        </p:nvSpPr>
        <p:spPr/>
        <p:txBody>
          <a:bodyPr/>
          <a:lstStyle/>
          <a:p>
            <a:endParaRPr lang="en-US"/>
          </a:p>
        </p:txBody>
      </p:sp>
    </p:spTree>
    <p:extLst>
      <p:ext uri="{BB962C8B-B14F-4D97-AF65-F5344CB8AC3E}">
        <p14:creationId xmlns:p14="http://schemas.microsoft.com/office/powerpoint/2010/main" val="2076687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20-1.png"/>
          <p:cNvPicPr>
            <a:picLocks noGrp="1" noChangeAspect="1"/>
          </p:cNvPicPr>
          <p:nvPr>
            <p:ph type="pic" idx="1"/>
          </p:nvPr>
        </p:nvPicPr>
        <p:blipFill>
          <a:blip r:embed="rId3">
            <a:extLst>
              <a:ext uri="{28A0092B-C50C-407E-A947-70E740481C1C}">
                <a14:useLocalDpi xmlns:a14="http://schemas.microsoft.com/office/drawing/2010/main" val="0"/>
              </a:ext>
            </a:extLst>
          </a:blip>
          <a:srcRect l="-2142" r="-2142"/>
          <a:stretch>
            <a:fillRect/>
          </a:stretch>
        </p:blipFill>
        <p:spPr/>
      </p:pic>
      <p:sp>
        <p:nvSpPr>
          <p:cNvPr id="3" name="Date Placeholder 2"/>
          <p:cNvSpPr>
            <a:spLocks noGrp="1"/>
          </p:cNvSpPr>
          <p:nvPr>
            <p:ph type="dt" sz="half" idx="10"/>
          </p:nvPr>
        </p:nvSpPr>
        <p:spPr/>
        <p:txBody>
          <a:bodyPr/>
          <a:lstStyle/>
          <a:p>
            <a:fld id="{D822544F-A2DA-3549-9303-79F6C0DC2BB3}" type="datetime2">
              <a:rPr lang="en-US"/>
              <a:t>Sunday, 6 March 16</a:t>
            </a:fld>
            <a:endParaRPr lang="en-US"/>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16</a:t>
            </a:fld>
            <a:endParaRPr lang="uk-UA"/>
          </a:p>
        </p:txBody>
      </p:sp>
      <p:sp>
        <p:nvSpPr>
          <p:cNvPr id="6" name="Text Placeholder 5"/>
          <p:cNvSpPr>
            <a:spLocks noGrp="1"/>
          </p:cNvSpPr>
          <p:nvPr>
            <p:ph type="body" sz="half" idx="13"/>
          </p:nvPr>
        </p:nvSpPr>
        <p:spPr/>
        <p:txBody>
          <a:bodyPr/>
          <a:lstStyle/>
          <a:p>
            <a:endParaRPr lang="en-US"/>
          </a:p>
        </p:txBody>
      </p:sp>
    </p:spTree>
    <p:extLst>
      <p:ext uri="{BB962C8B-B14F-4D97-AF65-F5344CB8AC3E}">
        <p14:creationId xmlns:p14="http://schemas.microsoft.com/office/powerpoint/2010/main" val="1414259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unnamed-chunk-21-1.png"/>
          <p:cNvPicPr>
            <a:picLocks noGrp="1" noChangeAspect="1"/>
          </p:cNvPicPr>
          <p:nvPr>
            <p:ph type="pic" idx="1"/>
          </p:nvPr>
        </p:nvPicPr>
        <p:blipFill>
          <a:blip r:embed="rId3">
            <a:extLst>
              <a:ext uri="{28A0092B-C50C-407E-A947-70E740481C1C}">
                <a14:useLocalDpi xmlns:a14="http://schemas.microsoft.com/office/drawing/2010/main" val="0"/>
              </a:ext>
            </a:extLst>
          </a:blip>
          <a:srcRect l="-2603" r="-2603"/>
          <a:stretch>
            <a:fillRect/>
          </a:stretch>
        </p:blipFill>
        <p:spPr>
          <a:xfrm>
            <a:off x="457200" y="612775"/>
            <a:ext cx="8229600" cy="5214938"/>
          </a:xfrm>
        </p:spPr>
      </p:pic>
      <p:sp>
        <p:nvSpPr>
          <p:cNvPr id="4" name="Date Placeholder 3"/>
          <p:cNvSpPr>
            <a:spLocks noGrp="1"/>
          </p:cNvSpPr>
          <p:nvPr>
            <p:ph type="dt" sz="half" idx="10"/>
          </p:nvPr>
        </p:nvSpPr>
        <p:spPr/>
        <p:txBody>
          <a:bodyPr/>
          <a:lstStyle/>
          <a:p>
            <a:fld id="{D822544F-A2DA-3549-9303-79F6C0DC2BB3}" type="datetime2">
              <a:t>Sunday, 6 March 16</a:t>
            </a:fld>
            <a:endParaRPr lang="fi-FI"/>
          </a:p>
        </p:txBody>
      </p:sp>
      <p:sp>
        <p:nvSpPr>
          <p:cNvPr id="5" name="Footer Placeholder 4"/>
          <p:cNvSpPr>
            <a:spLocks noGrp="1"/>
          </p:cNvSpPr>
          <p:nvPr>
            <p:ph type="ftr" sz="quarter" idx="11"/>
          </p:nvPr>
        </p:nvSpPr>
        <p:spPr/>
        <p:txBody>
          <a:bodyPr/>
          <a:lstStyle/>
          <a:p>
            <a:r>
              <a:rPr lang="en-US"/>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17</a:t>
            </a:fld>
            <a:endParaRPr lang="uk-UA"/>
          </a:p>
        </p:txBody>
      </p:sp>
      <p:sp>
        <p:nvSpPr>
          <p:cNvPr id="7" name="Text Placeholder 6"/>
          <p:cNvSpPr>
            <a:spLocks noGrp="1"/>
          </p:cNvSpPr>
          <p:nvPr>
            <p:ph type="body" sz="half" idx="13"/>
          </p:nvPr>
        </p:nvSpPr>
        <p:spPr/>
        <p:txBody>
          <a:bodyPr/>
          <a:lstStyle/>
          <a:p>
            <a:endParaRPr lang="en-US"/>
          </a:p>
        </p:txBody>
      </p:sp>
    </p:spTree>
    <p:extLst>
      <p:ext uri="{BB962C8B-B14F-4D97-AF65-F5344CB8AC3E}">
        <p14:creationId xmlns:p14="http://schemas.microsoft.com/office/powerpoint/2010/main" val="2178771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Poisson_pmf.png"/>
          <p:cNvPicPr>
            <a:picLocks noGrp="1" noChangeAspect="1"/>
          </p:cNvPicPr>
          <p:nvPr>
            <p:ph type="pic" idx="1"/>
          </p:nvPr>
        </p:nvPicPr>
        <p:blipFill>
          <a:blip r:embed="rId3">
            <a:extLst>
              <a:ext uri="{28A0092B-C50C-407E-A947-70E740481C1C}">
                <a14:useLocalDpi xmlns:a14="http://schemas.microsoft.com/office/drawing/2010/main" val="0"/>
              </a:ext>
            </a:extLst>
          </a:blip>
          <a:srcRect l="-12441" r="-12441"/>
          <a:stretch>
            <a:fillRect/>
          </a:stretch>
        </p:blipFill>
        <p:spPr/>
      </p:pic>
      <p:sp>
        <p:nvSpPr>
          <p:cNvPr id="3" name="Date Placeholder 2"/>
          <p:cNvSpPr>
            <a:spLocks noGrp="1"/>
          </p:cNvSpPr>
          <p:nvPr>
            <p:ph type="dt" sz="half" idx="10"/>
          </p:nvPr>
        </p:nvSpPr>
        <p:spPr/>
        <p:txBody>
          <a:bodyPr/>
          <a:lstStyle/>
          <a:p>
            <a:fld id="{D822544F-A2DA-3549-9303-79F6C0DC2BB3}"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18</a:t>
            </a:fld>
            <a:endParaRPr lang="uk-UA"/>
          </a:p>
        </p:txBody>
      </p:sp>
      <p:sp>
        <p:nvSpPr>
          <p:cNvPr id="6" name="Text Placeholder 5"/>
          <p:cNvSpPr>
            <a:spLocks noGrp="1"/>
          </p:cNvSpPr>
          <p:nvPr>
            <p:ph type="body" sz="half" idx="13"/>
          </p:nvPr>
        </p:nvSpPr>
        <p:spPr/>
        <p:txBody>
          <a:bodyPr/>
          <a:lstStyle/>
          <a:p>
            <a:pPr algn="r"/>
            <a:r>
              <a:rPr lang="en-US"/>
              <a:t>Image Wikipedia</a:t>
            </a:r>
          </a:p>
        </p:txBody>
      </p:sp>
    </p:spTree>
    <p:extLst>
      <p:ext uri="{BB962C8B-B14F-4D97-AF65-F5344CB8AC3E}">
        <p14:creationId xmlns:p14="http://schemas.microsoft.com/office/powerpoint/2010/main" val="3951755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22-1.png"/>
          <p:cNvPicPr>
            <a:picLocks noGrp="1" noChangeAspect="1"/>
          </p:cNvPicPr>
          <p:nvPr>
            <p:ph type="pic" idx="1"/>
          </p:nvPr>
        </p:nvPicPr>
        <p:blipFill>
          <a:blip r:embed="rId3">
            <a:extLst>
              <a:ext uri="{28A0092B-C50C-407E-A947-70E740481C1C}">
                <a14:useLocalDpi xmlns:a14="http://schemas.microsoft.com/office/drawing/2010/main" val="0"/>
              </a:ext>
            </a:extLst>
          </a:blip>
          <a:srcRect l="-2142" r="-2142"/>
          <a:stretch>
            <a:fillRect/>
          </a:stretch>
        </p:blipFill>
        <p:spPr/>
      </p:pic>
      <p:sp>
        <p:nvSpPr>
          <p:cNvPr id="3" name="Date Placeholder 2"/>
          <p:cNvSpPr>
            <a:spLocks noGrp="1"/>
          </p:cNvSpPr>
          <p:nvPr>
            <p:ph type="dt" sz="half" idx="10"/>
          </p:nvPr>
        </p:nvSpPr>
        <p:spPr/>
        <p:txBody>
          <a:bodyPr/>
          <a:lstStyle/>
          <a:p>
            <a:fld id="{D822544F-A2DA-3549-9303-79F6C0DC2BB3}"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19</a:t>
            </a:fld>
            <a:endParaRPr lang="uk-UA"/>
          </a:p>
        </p:txBody>
      </p:sp>
      <p:sp>
        <p:nvSpPr>
          <p:cNvPr id="6" name="Text Placeholder 5"/>
          <p:cNvSpPr>
            <a:spLocks noGrp="1"/>
          </p:cNvSpPr>
          <p:nvPr>
            <p:ph type="body" sz="half" idx="13"/>
          </p:nvPr>
        </p:nvSpPr>
        <p:spPr/>
        <p:txBody>
          <a:bodyPr/>
          <a:lstStyle/>
          <a:p>
            <a:endParaRPr lang="en-US"/>
          </a:p>
        </p:txBody>
      </p:sp>
    </p:spTree>
    <p:extLst>
      <p:ext uri="{BB962C8B-B14F-4D97-AF65-F5344CB8AC3E}">
        <p14:creationId xmlns:p14="http://schemas.microsoft.com/office/powerpoint/2010/main" val="983665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unnamed-chunk-23-1.png"/>
          <p:cNvPicPr>
            <a:picLocks noGrp="1" noChangeAspect="1"/>
          </p:cNvPicPr>
          <p:nvPr>
            <p:ph idx="1"/>
          </p:nvPr>
        </p:nvPicPr>
        <p:blipFill>
          <a:blip r:embed="rId3">
            <a:extLst>
              <a:ext uri="{28A0092B-C50C-407E-A947-70E740481C1C}">
                <a14:useLocalDpi xmlns:a14="http://schemas.microsoft.com/office/drawing/2010/main" val="0"/>
              </a:ext>
            </a:extLst>
          </a:blip>
          <a:srcRect l="-1071" r="-1071"/>
          <a:stretch>
            <a:fillRect/>
          </a:stretch>
        </p:blipFill>
        <p:spPr/>
      </p:pic>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20</a:t>
            </a:fld>
            <a:endParaRPr lang="uk-UA"/>
          </a:p>
        </p:txBody>
      </p:sp>
    </p:spTree>
    <p:extLst>
      <p:ext uri="{BB962C8B-B14F-4D97-AF65-F5344CB8AC3E}">
        <p14:creationId xmlns:p14="http://schemas.microsoft.com/office/powerpoint/2010/main" val="1259647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a:t>RNA-seq Data</a:t>
            </a:r>
          </a:p>
          <a:p>
            <a:pPr lvl="1"/>
            <a:r>
              <a:rPr lang="en-US"/>
              <a:t>is count data </a:t>
            </a:r>
          </a:p>
          <a:p>
            <a:pPr lvl="1"/>
            <a:r>
              <a:rPr lang="en-US"/>
              <a:t>count data is often near poissonian </a:t>
            </a:r>
          </a:p>
          <a:p>
            <a:pPr lvl="2"/>
            <a:r>
              <a:rPr lang="en-US"/>
              <a:t>technical replicates tend to display poisson distribution but...</a:t>
            </a:r>
          </a:p>
          <a:p>
            <a:pPr lvl="2"/>
            <a:r>
              <a:rPr lang="en-US"/>
              <a:t>biological replicates tend to be overdisperse ie the variance increase faster than the mean</a:t>
            </a:r>
          </a:p>
          <a:p>
            <a:pPr lvl="1"/>
            <a:r>
              <a:rPr lang="en-US"/>
              <a:t>alternative models</a:t>
            </a:r>
          </a:p>
          <a:p>
            <a:pPr lvl="2"/>
            <a:r>
              <a:rPr lang="en-US"/>
              <a:t>poisson mixture </a:t>
            </a:r>
          </a:p>
          <a:p>
            <a:pPr lvl="2"/>
            <a:r>
              <a:rPr lang="en-US"/>
              <a:t>negative bionomial</a:t>
            </a:r>
          </a:p>
          <a:p>
            <a:pPr lvl="2"/>
            <a:r>
              <a:rPr lang="en-US"/>
              <a:t>beta binomial</a:t>
            </a:r>
          </a:p>
          <a:p>
            <a:pPr lvl="1"/>
            <a:r>
              <a:rPr lang="en-US"/>
              <a:t>transform the data</a:t>
            </a:r>
          </a:p>
          <a:p>
            <a:pPr lvl="2"/>
            <a:r>
              <a:rPr lang="en-US"/>
              <a:t>log transform </a:t>
            </a:r>
            <a:endParaRPr lang="en-US"/>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21</a:t>
            </a:fld>
            <a:endParaRPr lang="uk-UA"/>
          </a:p>
        </p:txBody>
      </p:sp>
    </p:spTree>
    <p:extLst>
      <p:ext uri="{BB962C8B-B14F-4D97-AF65-F5344CB8AC3E}">
        <p14:creationId xmlns:p14="http://schemas.microsoft.com/office/powerpoint/2010/main" val="3507723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a:t>RNA-seq data is generally low replicate data and therefore statistical power is low</a:t>
            </a:r>
          </a:p>
          <a:p>
            <a:r>
              <a:rPr lang="en-US"/>
              <a:t>use data points from all genes to calculate or model the variance (variance shrinkage)</a:t>
            </a:r>
          </a:p>
          <a:p>
            <a:pPr lvl="1"/>
            <a:r>
              <a:rPr lang="en-US"/>
              <a:t>use emperical bayes methods sample the data for to estimate variance</a:t>
            </a:r>
          </a:p>
          <a:p>
            <a:pPr lvl="1"/>
            <a:r>
              <a:rPr lang="en-US"/>
              <a:t>fit models of mean variance relationships to all data to estimate variances for specific individual genes</a:t>
            </a:r>
          </a:p>
          <a:p>
            <a:r>
              <a:rPr lang="en-US"/>
              <a:t>use robust statistical methods to lessen the impact of outliers</a:t>
            </a:r>
          </a:p>
          <a:p>
            <a:endParaRPr lang="en-US"/>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22</a:t>
            </a:fld>
            <a:endParaRPr lang="uk-UA"/>
          </a:p>
        </p:txBody>
      </p:sp>
    </p:spTree>
    <p:extLst>
      <p:ext uri="{BB962C8B-B14F-4D97-AF65-F5344CB8AC3E}">
        <p14:creationId xmlns:p14="http://schemas.microsoft.com/office/powerpoint/2010/main" val="3404589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Normalisation</a:t>
            </a:r>
          </a:p>
        </p:txBody>
      </p:sp>
      <p:sp>
        <p:nvSpPr>
          <p:cNvPr id="3" name="Text Placeholder 2"/>
          <p:cNvSpPr>
            <a:spLocks noGrp="1"/>
          </p:cNvSpPr>
          <p:nvPr>
            <p:ph type="body" idx="1"/>
          </p:nvPr>
        </p:nvSpPr>
        <p:spPr/>
        <p:txBody>
          <a:bodyPr/>
          <a:lstStyle/>
          <a:p>
            <a:pPr algn="l"/>
            <a:r>
              <a:rPr lang="en-US"/>
              <a:t>“You can't compare an apple to an orange. It will cause a lot of self-esteem issues.”</a:t>
            </a:r>
          </a:p>
          <a:p>
            <a:pPr algn="l"/>
            <a:r>
              <a:rPr lang="en-US"/>
              <a:t>Craig Sheffer </a:t>
            </a:r>
          </a:p>
        </p:txBody>
      </p:sp>
      <p:sp>
        <p:nvSpPr>
          <p:cNvPr id="4" name="Date Placeholder 3"/>
          <p:cNvSpPr>
            <a:spLocks noGrp="1"/>
          </p:cNvSpPr>
          <p:nvPr>
            <p:ph type="dt" sz="half" idx="10"/>
          </p:nvPr>
        </p:nvSpPr>
        <p:spPr/>
        <p:txBody>
          <a:bodyPr/>
          <a:lstStyle/>
          <a:p>
            <a:fld id="{5CBE4852-AC55-7B4D-8321-6E6265BFCA69}" type="datetime2">
              <a:rPr lang="en-GB"/>
              <a:pPr/>
              <a:t>Sunday, 6 March 16</a:t>
            </a:fld>
            <a:endParaRPr lang="fi-FI"/>
          </a:p>
        </p:txBody>
      </p:sp>
      <p:sp>
        <p:nvSpPr>
          <p:cNvPr id="5" name="Footer Placeholder 4"/>
          <p:cNvSpPr>
            <a:spLocks noGrp="1"/>
          </p:cNvSpPr>
          <p:nvPr>
            <p:ph type="ftr" sz="quarter" idx="11"/>
          </p:nvPr>
        </p:nvSpPr>
        <p:spPr/>
        <p:txBody>
          <a:bodyPr/>
          <a:lstStyle/>
          <a:p>
            <a:r>
              <a:rPr lang="en-US"/>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23</a:t>
            </a:fld>
            <a:endParaRPr lang="uk-UA"/>
          </a:p>
        </p:txBody>
      </p:sp>
    </p:spTree>
    <p:extLst>
      <p:ext uri="{BB962C8B-B14F-4D97-AF65-F5344CB8AC3E}">
        <p14:creationId xmlns:p14="http://schemas.microsoft.com/office/powerpoint/2010/main" val="495520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0" indent="0">
              <a:buNone/>
            </a:pPr>
            <a:r>
              <a:rPr lang="en-US"/>
              <a:t>Normalisation does not have an exact definition but broadly </a:t>
            </a:r>
          </a:p>
          <a:p>
            <a:r>
              <a:rPr lang="en-US"/>
              <a:t>it attempts to ensure comparison of like-with-like.</a:t>
            </a:r>
          </a:p>
          <a:p>
            <a:r>
              <a:rPr lang="en-US"/>
              <a:t>post hoc reduction of unwanted variation (not related to the experimental conditions)</a:t>
            </a:r>
          </a:p>
          <a:p>
            <a:pPr marL="0" indent="0">
              <a:buNone/>
            </a:pPr>
            <a:r>
              <a:rPr lang="en-US"/>
              <a:t>It is an essential step, and choice of the factors to normalise over can make a big difference to the result. </a:t>
            </a:r>
          </a:p>
        </p:txBody>
      </p:sp>
      <p:sp>
        <p:nvSpPr>
          <p:cNvPr id="4" name="Date Placeholder 3"/>
          <p:cNvSpPr>
            <a:spLocks noGrp="1"/>
          </p:cNvSpPr>
          <p:nvPr>
            <p:ph type="dt" sz="half" idx="10"/>
          </p:nvPr>
        </p:nvSpPr>
        <p:spPr/>
        <p:txBody>
          <a:bodyPr/>
          <a:lstStyle/>
          <a:p>
            <a:fld id="{5CBE4852-AC55-7B4D-8321-6E6265BFCA69}" type="datetime2">
              <a:rPr lang="en-GB"/>
              <a:pPr/>
              <a:t>Sunday, 6 March 16</a:t>
            </a:fld>
            <a:endParaRPr lang="fi-FI"/>
          </a:p>
        </p:txBody>
      </p:sp>
      <p:sp>
        <p:nvSpPr>
          <p:cNvPr id="5" name="Footer Placeholder 4"/>
          <p:cNvSpPr>
            <a:spLocks noGrp="1"/>
          </p:cNvSpPr>
          <p:nvPr>
            <p:ph type="ftr" sz="quarter" idx="11"/>
          </p:nvPr>
        </p:nvSpPr>
        <p:spPr/>
        <p:txBody>
          <a:bodyPr/>
          <a:lstStyle/>
          <a:p>
            <a:r>
              <a:rPr lang="en-US"/>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24</a:t>
            </a:fld>
            <a:endParaRPr lang="uk-UA"/>
          </a:p>
        </p:txBody>
      </p:sp>
    </p:spTree>
    <p:extLst>
      <p:ext uri="{BB962C8B-B14F-4D97-AF65-F5344CB8AC3E}">
        <p14:creationId xmlns:p14="http://schemas.microsoft.com/office/powerpoint/2010/main" val="3776248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a:t>Library size variation</a:t>
            </a:r>
          </a:p>
          <a:p>
            <a:r>
              <a:rPr lang="en-US"/>
              <a:t>total number sequence reads will vary between samples for non-biological reasons</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25</a:t>
            </a:fld>
            <a:endParaRPr lang="uk-UA"/>
          </a:p>
        </p:txBody>
      </p:sp>
      <p:grpSp>
        <p:nvGrpSpPr>
          <p:cNvPr id="37" name="Group 36"/>
          <p:cNvGrpSpPr/>
          <p:nvPr/>
        </p:nvGrpSpPr>
        <p:grpSpPr>
          <a:xfrm>
            <a:off x="1481187" y="4328493"/>
            <a:ext cx="415503" cy="951983"/>
            <a:chOff x="1371943" y="3473846"/>
            <a:chExt cx="415503" cy="1806631"/>
          </a:xfrm>
        </p:grpSpPr>
        <p:sp>
          <p:nvSpPr>
            <p:cNvPr id="7" name="Rectangle 6"/>
            <p:cNvSpPr/>
            <p:nvPr/>
          </p:nvSpPr>
          <p:spPr>
            <a:xfrm>
              <a:off x="1371943" y="470816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371943" y="426128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flipV="1">
              <a:off x="1371943" y="392072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371943" y="347384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5340047" y="4675915"/>
            <a:ext cx="415503" cy="611547"/>
            <a:chOff x="2120158" y="3791096"/>
            <a:chExt cx="415503" cy="1806631"/>
          </a:xfrm>
        </p:grpSpPr>
        <p:sp>
          <p:nvSpPr>
            <p:cNvPr id="28" name="Rectangle 27"/>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2590800" y="2691741"/>
            <a:ext cx="415503" cy="2602864"/>
            <a:chOff x="2120158" y="3791096"/>
            <a:chExt cx="415503" cy="1806631"/>
          </a:xfrm>
        </p:grpSpPr>
        <p:sp>
          <p:nvSpPr>
            <p:cNvPr id="24" name="Rectangle 23"/>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6345448" y="2700047"/>
            <a:ext cx="415503" cy="2602864"/>
            <a:chOff x="2120158" y="3791096"/>
            <a:chExt cx="415503" cy="1806631"/>
          </a:xfrm>
        </p:grpSpPr>
        <p:sp>
          <p:nvSpPr>
            <p:cNvPr id="20" name="Rectangle 19"/>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TextBox 13"/>
          <p:cNvSpPr txBox="1"/>
          <p:nvPr/>
        </p:nvSpPr>
        <p:spPr>
          <a:xfrm>
            <a:off x="2228520" y="5715827"/>
            <a:ext cx="1060544" cy="369332"/>
          </a:xfrm>
          <a:prstGeom prst="rect">
            <a:avLst/>
          </a:prstGeom>
          <a:noFill/>
        </p:spPr>
        <p:txBody>
          <a:bodyPr wrap="none" rtlCol="0">
            <a:spAutoFit/>
          </a:bodyPr>
          <a:lstStyle/>
          <a:p>
            <a:r>
              <a:rPr lang="en-US"/>
              <a:t>Sample A</a:t>
            </a:r>
          </a:p>
        </p:txBody>
      </p:sp>
      <p:sp>
        <p:nvSpPr>
          <p:cNvPr id="15" name="TextBox 14"/>
          <p:cNvSpPr txBox="1"/>
          <p:nvPr/>
        </p:nvSpPr>
        <p:spPr>
          <a:xfrm>
            <a:off x="6137217" y="5716152"/>
            <a:ext cx="1056700" cy="369332"/>
          </a:xfrm>
          <a:prstGeom prst="rect">
            <a:avLst/>
          </a:prstGeom>
          <a:noFill/>
        </p:spPr>
        <p:txBody>
          <a:bodyPr wrap="none" rtlCol="0">
            <a:spAutoFit/>
          </a:bodyPr>
          <a:lstStyle/>
          <a:p>
            <a:r>
              <a:rPr lang="en-US"/>
              <a:t>Sample B</a:t>
            </a:r>
          </a:p>
        </p:txBody>
      </p:sp>
      <p:sp>
        <p:nvSpPr>
          <p:cNvPr id="16" name="TextBox 15"/>
          <p:cNvSpPr txBox="1"/>
          <p:nvPr/>
        </p:nvSpPr>
        <p:spPr>
          <a:xfrm>
            <a:off x="1050516" y="5280477"/>
            <a:ext cx="1076775" cy="369332"/>
          </a:xfrm>
          <a:prstGeom prst="rect">
            <a:avLst/>
          </a:prstGeom>
          <a:noFill/>
        </p:spPr>
        <p:txBody>
          <a:bodyPr wrap="none" rtlCol="0">
            <a:spAutoFit/>
          </a:bodyPr>
          <a:lstStyle/>
          <a:p>
            <a:r>
              <a:rPr lang="en-US"/>
              <a:t>Extracted</a:t>
            </a:r>
          </a:p>
        </p:txBody>
      </p:sp>
      <p:sp>
        <p:nvSpPr>
          <p:cNvPr id="17" name="TextBox 16"/>
          <p:cNvSpPr txBox="1"/>
          <p:nvPr/>
        </p:nvSpPr>
        <p:spPr>
          <a:xfrm>
            <a:off x="2386707" y="5280477"/>
            <a:ext cx="831966" cy="369332"/>
          </a:xfrm>
          <a:prstGeom prst="rect">
            <a:avLst/>
          </a:prstGeom>
          <a:noFill/>
        </p:spPr>
        <p:txBody>
          <a:bodyPr wrap="none" rtlCol="0">
            <a:spAutoFit/>
          </a:bodyPr>
          <a:lstStyle/>
          <a:p>
            <a:r>
              <a:rPr lang="en-US"/>
              <a:t>Library</a:t>
            </a:r>
          </a:p>
        </p:txBody>
      </p:sp>
      <p:sp>
        <p:nvSpPr>
          <p:cNvPr id="18" name="TextBox 17"/>
          <p:cNvSpPr txBox="1"/>
          <p:nvPr/>
        </p:nvSpPr>
        <p:spPr>
          <a:xfrm>
            <a:off x="4944730" y="5290904"/>
            <a:ext cx="1076775" cy="369332"/>
          </a:xfrm>
          <a:prstGeom prst="rect">
            <a:avLst/>
          </a:prstGeom>
          <a:noFill/>
        </p:spPr>
        <p:txBody>
          <a:bodyPr wrap="none" rtlCol="0">
            <a:spAutoFit/>
          </a:bodyPr>
          <a:lstStyle/>
          <a:p>
            <a:r>
              <a:rPr lang="en-US"/>
              <a:t>Extracted</a:t>
            </a:r>
          </a:p>
        </p:txBody>
      </p:sp>
      <p:sp>
        <p:nvSpPr>
          <p:cNvPr id="19" name="TextBox 18"/>
          <p:cNvSpPr txBox="1"/>
          <p:nvPr/>
        </p:nvSpPr>
        <p:spPr>
          <a:xfrm>
            <a:off x="7113900" y="5302911"/>
            <a:ext cx="1218002" cy="369332"/>
          </a:xfrm>
          <a:prstGeom prst="rect">
            <a:avLst/>
          </a:prstGeom>
          <a:noFill/>
        </p:spPr>
        <p:txBody>
          <a:bodyPr wrap="none" rtlCol="0">
            <a:spAutoFit/>
          </a:bodyPr>
          <a:lstStyle/>
          <a:p>
            <a:r>
              <a:rPr lang="en-US"/>
              <a:t>Sequenced</a:t>
            </a:r>
          </a:p>
        </p:txBody>
      </p:sp>
      <p:grpSp>
        <p:nvGrpSpPr>
          <p:cNvPr id="32" name="Group 31"/>
          <p:cNvGrpSpPr/>
          <p:nvPr/>
        </p:nvGrpSpPr>
        <p:grpSpPr>
          <a:xfrm>
            <a:off x="3683754" y="3460112"/>
            <a:ext cx="415503" cy="1833430"/>
            <a:chOff x="2120158" y="3791096"/>
            <a:chExt cx="415503" cy="1806631"/>
          </a:xfrm>
        </p:grpSpPr>
        <p:sp>
          <p:nvSpPr>
            <p:cNvPr id="33" name="Rectangle 32"/>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8" name="Group 37"/>
          <p:cNvGrpSpPr/>
          <p:nvPr/>
        </p:nvGrpSpPr>
        <p:grpSpPr>
          <a:xfrm>
            <a:off x="7498923" y="2853803"/>
            <a:ext cx="415503" cy="2451174"/>
            <a:chOff x="2120158" y="3791096"/>
            <a:chExt cx="415503" cy="1806631"/>
          </a:xfrm>
        </p:grpSpPr>
        <p:sp>
          <p:nvSpPr>
            <p:cNvPr id="39" name="Rectangle 38"/>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3" name="TextBox 42"/>
          <p:cNvSpPr txBox="1"/>
          <p:nvPr/>
        </p:nvSpPr>
        <p:spPr>
          <a:xfrm>
            <a:off x="3381013" y="5280477"/>
            <a:ext cx="1218002" cy="369332"/>
          </a:xfrm>
          <a:prstGeom prst="rect">
            <a:avLst/>
          </a:prstGeom>
          <a:noFill/>
        </p:spPr>
        <p:txBody>
          <a:bodyPr wrap="none" rtlCol="0">
            <a:spAutoFit/>
          </a:bodyPr>
          <a:lstStyle/>
          <a:p>
            <a:r>
              <a:rPr lang="en-US"/>
              <a:t>Sequenced</a:t>
            </a:r>
          </a:p>
        </p:txBody>
      </p:sp>
      <p:sp>
        <p:nvSpPr>
          <p:cNvPr id="44" name="TextBox 43"/>
          <p:cNvSpPr txBox="1"/>
          <p:nvPr/>
        </p:nvSpPr>
        <p:spPr>
          <a:xfrm>
            <a:off x="6137217" y="5280477"/>
            <a:ext cx="831966" cy="369332"/>
          </a:xfrm>
          <a:prstGeom prst="rect">
            <a:avLst/>
          </a:prstGeom>
          <a:noFill/>
        </p:spPr>
        <p:txBody>
          <a:bodyPr wrap="none" rtlCol="0">
            <a:spAutoFit/>
          </a:bodyPr>
          <a:lstStyle/>
          <a:p>
            <a:r>
              <a:rPr lang="en-US"/>
              <a:t>Library</a:t>
            </a:r>
          </a:p>
        </p:txBody>
      </p:sp>
    </p:spTree>
    <p:extLst>
      <p:ext uri="{BB962C8B-B14F-4D97-AF65-F5344CB8AC3E}">
        <p14:creationId xmlns:p14="http://schemas.microsoft.com/office/powerpoint/2010/main" val="3342863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a:t>Gene Length</a:t>
            </a:r>
          </a:p>
          <a:p>
            <a:r>
              <a:rPr lang="en-US"/>
              <a:t>longer gene can be broken into more different fragments and therefore it is more likely fragments from long genes will be sequenced</a:t>
            </a:r>
          </a:p>
          <a:p>
            <a:pPr lvl="1"/>
            <a:r>
              <a:rPr lang="en-US"/>
              <a:t>complicated if genes change isoform between treatments</a:t>
            </a:r>
          </a:p>
          <a:p>
            <a:pPr lvl="1"/>
            <a:r>
              <a:rPr lang="en-US"/>
              <a:t>smaller counts makes significant differntial expression harder to detect</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26</a:t>
            </a:fld>
            <a:endParaRPr lang="uk-UA"/>
          </a:p>
        </p:txBody>
      </p:sp>
      <p:sp>
        <p:nvSpPr>
          <p:cNvPr id="6" name="Rectangle 5"/>
          <p:cNvSpPr/>
          <p:nvPr/>
        </p:nvSpPr>
        <p:spPr>
          <a:xfrm>
            <a:off x="792013" y="4586134"/>
            <a:ext cx="4524205" cy="148000"/>
          </a:xfrm>
          <a:prstGeom prst="rect">
            <a:avLst/>
          </a:prstGeom>
          <a:solidFill>
            <a:schemeClr val="accent6"/>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553200" y="4586133"/>
            <a:ext cx="1502095" cy="148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553200" y="4886533"/>
            <a:ext cx="752441" cy="148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7302854" y="4886533"/>
            <a:ext cx="752441" cy="148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792013" y="488653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1544454" y="488653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2306454" y="488653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058895" y="488653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811336" y="488653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563777" y="488653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 name="Group 24"/>
          <p:cNvGrpSpPr/>
          <p:nvPr/>
        </p:nvGrpSpPr>
        <p:grpSpPr>
          <a:xfrm>
            <a:off x="2758874" y="5252723"/>
            <a:ext cx="3609805" cy="877000"/>
            <a:chOff x="2458854" y="5479350"/>
            <a:chExt cx="3609805" cy="877000"/>
          </a:xfrm>
        </p:grpSpPr>
        <p:sp>
          <p:nvSpPr>
            <p:cNvPr id="16" name="Rectangle 15"/>
            <p:cNvSpPr/>
            <p:nvPr/>
          </p:nvSpPr>
          <p:spPr>
            <a:xfrm>
              <a:off x="3343241" y="5765223"/>
              <a:ext cx="752441" cy="148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3587515" y="6208350"/>
              <a:ext cx="752441" cy="148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2590800" y="6208350"/>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331363" y="591322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2458854" y="561722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5316218" y="6060350"/>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811336" y="5479350"/>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5316218" y="569122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63440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gccontent.jpg"/>
          <p:cNvPicPr>
            <a:picLocks noGrp="1" noChangeAspect="1"/>
          </p:cNvPicPr>
          <p:nvPr>
            <p:ph type="pic" idx="1"/>
          </p:nvPr>
        </p:nvPicPr>
        <p:blipFill>
          <a:blip r:embed="rId3">
            <a:extLst>
              <a:ext uri="{28A0092B-C50C-407E-A947-70E740481C1C}">
                <a14:useLocalDpi xmlns:a14="http://schemas.microsoft.com/office/drawing/2010/main" val="0"/>
              </a:ext>
            </a:extLst>
          </a:blip>
          <a:srcRect l="-3480" r="-3480"/>
          <a:stretch>
            <a:fillRect/>
          </a:stretch>
        </p:blipFill>
        <p:spPr/>
      </p:pic>
      <p:sp>
        <p:nvSpPr>
          <p:cNvPr id="3" name="Text Placeholder 2"/>
          <p:cNvSpPr>
            <a:spLocks noGrp="1"/>
          </p:cNvSpPr>
          <p:nvPr>
            <p:ph type="body" sz="half" idx="2"/>
          </p:nvPr>
        </p:nvSpPr>
        <p:spPr/>
        <p:txBody>
          <a:bodyPr/>
          <a:lstStyle/>
          <a:p>
            <a:r>
              <a:rPr lang="en-US"/>
              <a:t>A bias associated with it’s GC content has been observed in the number of counts sequenced from a fragment </a:t>
            </a:r>
          </a:p>
        </p:txBody>
      </p:sp>
      <p:sp>
        <p:nvSpPr>
          <p:cNvPr id="4" name="Date Placeholder 3"/>
          <p:cNvSpPr>
            <a:spLocks noGrp="1"/>
          </p:cNvSpPr>
          <p:nvPr>
            <p:ph type="dt" sz="half" idx="10"/>
          </p:nvPr>
        </p:nvSpPr>
        <p:spPr/>
        <p:txBody>
          <a:bodyPr/>
          <a:lstStyle/>
          <a:p>
            <a:fld id="{D822544F-A2DA-3549-9303-79F6C0DC2BB3}" type="datetime2">
              <a:t>Sunday, 6 March 16</a:t>
            </a:fld>
            <a:endParaRPr lang="fi-FI"/>
          </a:p>
        </p:txBody>
      </p:sp>
      <p:sp>
        <p:nvSpPr>
          <p:cNvPr id="5" name="Footer Placeholder 4"/>
          <p:cNvSpPr>
            <a:spLocks noGrp="1"/>
          </p:cNvSpPr>
          <p:nvPr>
            <p:ph type="ftr" sz="quarter" idx="11"/>
          </p:nvPr>
        </p:nvSpPr>
        <p:spPr/>
        <p:txBody>
          <a:bodyPr/>
          <a:lstStyle/>
          <a:p>
            <a:r>
              <a:rPr lang="en-US"/>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t>27</a:t>
            </a:fld>
            <a:endParaRPr lang="uk-UA"/>
          </a:p>
        </p:txBody>
      </p:sp>
      <p:sp>
        <p:nvSpPr>
          <p:cNvPr id="7" name="Text Placeholder 6"/>
          <p:cNvSpPr>
            <a:spLocks noGrp="1"/>
          </p:cNvSpPr>
          <p:nvPr>
            <p:ph type="body" sz="half" idx="13"/>
          </p:nvPr>
        </p:nvSpPr>
        <p:spPr/>
        <p:txBody>
          <a:bodyPr/>
          <a:lstStyle/>
          <a:p>
            <a:pPr algn="r"/>
            <a:r>
              <a:rPr lang="en-US"/>
              <a:t>image Benjamini &amp; Speed 2012 Nucleic Acid Res.</a:t>
            </a:r>
          </a:p>
        </p:txBody>
      </p:sp>
    </p:spTree>
    <p:extLst>
      <p:ext uri="{BB962C8B-B14F-4D97-AF65-F5344CB8AC3E}">
        <p14:creationId xmlns:p14="http://schemas.microsoft.com/office/powerpoint/2010/main" val="20984896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a:t>Total RNA composition</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28</a:t>
            </a:fld>
            <a:endParaRPr lang="uk-UA"/>
          </a:p>
        </p:txBody>
      </p:sp>
      <p:grpSp>
        <p:nvGrpSpPr>
          <p:cNvPr id="6" name="Group 5"/>
          <p:cNvGrpSpPr/>
          <p:nvPr/>
        </p:nvGrpSpPr>
        <p:grpSpPr>
          <a:xfrm>
            <a:off x="1481187" y="3085929"/>
            <a:ext cx="415503" cy="2194547"/>
            <a:chOff x="1371943" y="3473846"/>
            <a:chExt cx="415503" cy="1806631"/>
          </a:xfrm>
        </p:grpSpPr>
        <p:sp>
          <p:nvSpPr>
            <p:cNvPr id="7" name="Rectangle 6"/>
            <p:cNvSpPr/>
            <p:nvPr/>
          </p:nvSpPr>
          <p:spPr>
            <a:xfrm>
              <a:off x="1371943" y="470816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371943" y="426128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flipV="1">
              <a:off x="1371943" y="392072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371943" y="347384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5755550" y="3530018"/>
            <a:ext cx="415503" cy="1764587"/>
            <a:chOff x="5340047" y="3522875"/>
            <a:chExt cx="415503" cy="1764587"/>
          </a:xfrm>
        </p:grpSpPr>
        <p:sp>
          <p:nvSpPr>
            <p:cNvPr id="12" name="Rectangle 11"/>
            <p:cNvSpPr/>
            <p:nvPr/>
          </p:nvSpPr>
          <p:spPr>
            <a:xfrm>
              <a:off x="5340047" y="4590046"/>
              <a:ext cx="415503" cy="6974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5340047" y="4045488"/>
              <a:ext cx="415503" cy="544559"/>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flipV="1">
              <a:off x="5340047" y="3630488"/>
              <a:ext cx="415503" cy="415000"/>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5340047" y="3522875"/>
              <a:ext cx="415503" cy="107613"/>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590800" y="1515656"/>
            <a:ext cx="415503" cy="3778949"/>
            <a:chOff x="2120158" y="3791096"/>
            <a:chExt cx="415503" cy="1806631"/>
          </a:xfrm>
        </p:grpSpPr>
        <p:sp>
          <p:nvSpPr>
            <p:cNvPr id="17" name="Rectangle 16"/>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6857987" y="1515657"/>
            <a:ext cx="415503" cy="3764820"/>
            <a:chOff x="5340047" y="3522875"/>
            <a:chExt cx="415503" cy="1764587"/>
          </a:xfrm>
        </p:grpSpPr>
        <p:sp>
          <p:nvSpPr>
            <p:cNvPr id="29" name="Rectangle 28"/>
            <p:cNvSpPr/>
            <p:nvPr/>
          </p:nvSpPr>
          <p:spPr>
            <a:xfrm>
              <a:off x="5340047" y="4590046"/>
              <a:ext cx="415503" cy="6974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5340047" y="4045488"/>
              <a:ext cx="415503" cy="544559"/>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flipV="1">
              <a:off x="5340047" y="3630488"/>
              <a:ext cx="415503" cy="415000"/>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5340047" y="3522875"/>
              <a:ext cx="415503" cy="107613"/>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3" name="TextBox 32"/>
          <p:cNvSpPr txBox="1"/>
          <p:nvPr/>
        </p:nvSpPr>
        <p:spPr>
          <a:xfrm>
            <a:off x="1698248" y="5715827"/>
            <a:ext cx="1060544" cy="369332"/>
          </a:xfrm>
          <a:prstGeom prst="rect">
            <a:avLst/>
          </a:prstGeom>
          <a:noFill/>
        </p:spPr>
        <p:txBody>
          <a:bodyPr wrap="none" rtlCol="0">
            <a:spAutoFit/>
          </a:bodyPr>
          <a:lstStyle/>
          <a:p>
            <a:r>
              <a:rPr lang="en-US"/>
              <a:t>Sample A</a:t>
            </a:r>
          </a:p>
        </p:txBody>
      </p:sp>
      <p:sp>
        <p:nvSpPr>
          <p:cNvPr id="34" name="TextBox 33"/>
          <p:cNvSpPr txBox="1"/>
          <p:nvPr/>
        </p:nvSpPr>
        <p:spPr>
          <a:xfrm>
            <a:off x="1050516" y="5280477"/>
            <a:ext cx="1076775" cy="369332"/>
          </a:xfrm>
          <a:prstGeom prst="rect">
            <a:avLst/>
          </a:prstGeom>
          <a:noFill/>
        </p:spPr>
        <p:txBody>
          <a:bodyPr wrap="none" rtlCol="0">
            <a:spAutoFit/>
          </a:bodyPr>
          <a:lstStyle/>
          <a:p>
            <a:r>
              <a:rPr lang="en-US"/>
              <a:t>Extracted</a:t>
            </a:r>
          </a:p>
        </p:txBody>
      </p:sp>
      <p:sp>
        <p:nvSpPr>
          <p:cNvPr id="35" name="TextBox 34"/>
          <p:cNvSpPr txBox="1"/>
          <p:nvPr/>
        </p:nvSpPr>
        <p:spPr>
          <a:xfrm>
            <a:off x="2386707" y="5280477"/>
            <a:ext cx="831966" cy="369332"/>
          </a:xfrm>
          <a:prstGeom prst="rect">
            <a:avLst/>
          </a:prstGeom>
          <a:noFill/>
        </p:spPr>
        <p:txBody>
          <a:bodyPr wrap="none" rtlCol="0">
            <a:spAutoFit/>
          </a:bodyPr>
          <a:lstStyle/>
          <a:p>
            <a:r>
              <a:rPr lang="en-US"/>
              <a:t>Library</a:t>
            </a:r>
          </a:p>
        </p:txBody>
      </p:sp>
      <p:sp>
        <p:nvSpPr>
          <p:cNvPr id="36" name="TextBox 35"/>
          <p:cNvSpPr txBox="1"/>
          <p:nvPr/>
        </p:nvSpPr>
        <p:spPr>
          <a:xfrm>
            <a:off x="6042857" y="5729955"/>
            <a:ext cx="1056700" cy="369332"/>
          </a:xfrm>
          <a:prstGeom prst="rect">
            <a:avLst/>
          </a:prstGeom>
          <a:noFill/>
        </p:spPr>
        <p:txBody>
          <a:bodyPr wrap="none" rtlCol="0">
            <a:spAutoFit/>
          </a:bodyPr>
          <a:lstStyle/>
          <a:p>
            <a:r>
              <a:rPr lang="en-US"/>
              <a:t>Sample B</a:t>
            </a:r>
          </a:p>
        </p:txBody>
      </p:sp>
      <p:sp>
        <p:nvSpPr>
          <p:cNvPr id="37" name="TextBox 36"/>
          <p:cNvSpPr txBox="1"/>
          <p:nvPr/>
        </p:nvSpPr>
        <p:spPr>
          <a:xfrm>
            <a:off x="5395125" y="5294605"/>
            <a:ext cx="1076775" cy="369332"/>
          </a:xfrm>
          <a:prstGeom prst="rect">
            <a:avLst/>
          </a:prstGeom>
          <a:noFill/>
        </p:spPr>
        <p:txBody>
          <a:bodyPr wrap="none" rtlCol="0">
            <a:spAutoFit/>
          </a:bodyPr>
          <a:lstStyle/>
          <a:p>
            <a:r>
              <a:rPr lang="en-US"/>
              <a:t>Extracted</a:t>
            </a:r>
          </a:p>
        </p:txBody>
      </p:sp>
      <p:sp>
        <p:nvSpPr>
          <p:cNvPr id="38" name="TextBox 37"/>
          <p:cNvSpPr txBox="1"/>
          <p:nvPr/>
        </p:nvSpPr>
        <p:spPr>
          <a:xfrm>
            <a:off x="6731316" y="5294605"/>
            <a:ext cx="831966" cy="369332"/>
          </a:xfrm>
          <a:prstGeom prst="rect">
            <a:avLst/>
          </a:prstGeom>
          <a:noFill/>
        </p:spPr>
        <p:txBody>
          <a:bodyPr wrap="none" rtlCol="0">
            <a:spAutoFit/>
          </a:bodyPr>
          <a:lstStyle/>
          <a:p>
            <a:r>
              <a:rPr lang="en-US"/>
              <a:t>Library</a:t>
            </a:r>
          </a:p>
        </p:txBody>
      </p:sp>
    </p:spTree>
    <p:extLst>
      <p:ext uri="{BB962C8B-B14F-4D97-AF65-F5344CB8AC3E}">
        <p14:creationId xmlns:p14="http://schemas.microsoft.com/office/powerpoint/2010/main" val="2321528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a:t>Normalisation approaches differ between Tools</a:t>
            </a:r>
          </a:p>
          <a:p>
            <a:r>
              <a:rPr lang="en-US"/>
              <a:t>How normalisation is applied depends on method</a:t>
            </a:r>
          </a:p>
          <a:p>
            <a:pPr lvl="1"/>
            <a:r>
              <a:rPr lang="en-US"/>
              <a:t>Pseudocount methods (transformed counts) scale the counts by normalisation factors and fit the model to the adjusted counts</a:t>
            </a:r>
          </a:p>
          <a:p>
            <a:pPr lvl="1"/>
            <a:r>
              <a:rPr lang="en-US"/>
              <a:t>Count base methods tend to introduce extra components (offsets) into the model and fit the adjusted model of the raw counts</a:t>
            </a:r>
          </a:p>
          <a:p>
            <a:r>
              <a:rPr lang="en-US"/>
              <a:t>Which factors to normalise by and what correction method chosen make a bigger difference.</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29</a:t>
            </a:fld>
            <a:endParaRPr lang="uk-UA"/>
          </a:p>
        </p:txBody>
      </p:sp>
    </p:spTree>
    <p:extLst>
      <p:ext uri="{BB962C8B-B14F-4D97-AF65-F5344CB8AC3E}">
        <p14:creationId xmlns:p14="http://schemas.microsoft.com/office/powerpoint/2010/main" val="857083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Models</a:t>
            </a:r>
          </a:p>
        </p:txBody>
      </p:sp>
      <p:sp>
        <p:nvSpPr>
          <p:cNvPr id="3" name="Text Placeholder 2"/>
          <p:cNvSpPr>
            <a:spLocks noGrp="1"/>
          </p:cNvSpPr>
          <p:nvPr>
            <p:ph type="body" idx="1"/>
          </p:nvPr>
        </p:nvSpPr>
        <p:spPr/>
        <p:txBody>
          <a:bodyPr/>
          <a:lstStyle/>
          <a:p>
            <a:pPr algn="l"/>
            <a:r>
              <a:rPr lang="en-US"/>
              <a:t>"All models are wrong but some are useful”</a:t>
            </a:r>
          </a:p>
          <a:p>
            <a:pPr algn="l"/>
            <a:r>
              <a:rPr lang="en-US"/>
              <a:t>George Box 1978</a:t>
            </a:r>
          </a:p>
          <a:p>
            <a:pPr algn="l"/>
            <a:r>
              <a:rPr lang="en-US"/>
              <a:t>"Models should be as simple as possible, but not more so." </a:t>
            </a:r>
          </a:p>
          <a:p>
            <a:pPr algn="l"/>
            <a:r>
              <a:rPr lang="en-US"/>
              <a:t>Attributed to Einstein</a:t>
            </a:r>
          </a:p>
          <a:p>
            <a:endParaRPr lang="en-US"/>
          </a:p>
          <a:p>
            <a:pPr algn="l"/>
            <a:endParaRPr lang="en-US"/>
          </a:p>
        </p:txBody>
      </p:sp>
      <p:sp>
        <p:nvSpPr>
          <p:cNvPr id="4" name="Date Placeholder 3"/>
          <p:cNvSpPr>
            <a:spLocks noGrp="1"/>
          </p:cNvSpPr>
          <p:nvPr>
            <p:ph type="dt" sz="half" idx="10"/>
          </p:nvPr>
        </p:nvSpPr>
        <p:spPr/>
        <p:txBody>
          <a:bodyPr/>
          <a:lstStyle/>
          <a:p>
            <a:fld id="{5CBE4852-AC55-7B4D-8321-6E6265BFCA69}" type="datetime2">
              <a:rPr lang="en-GB"/>
              <a:pPr/>
              <a:t>Sunday, 6 March 16</a:t>
            </a:fld>
            <a:endParaRPr lang="fi-FI"/>
          </a:p>
        </p:txBody>
      </p:sp>
      <p:sp>
        <p:nvSpPr>
          <p:cNvPr id="5" name="Footer Placeholder 4"/>
          <p:cNvSpPr>
            <a:spLocks noGrp="1"/>
          </p:cNvSpPr>
          <p:nvPr>
            <p:ph type="ftr" sz="quarter" idx="11"/>
          </p:nvPr>
        </p:nvSpPr>
        <p:spPr/>
        <p:txBody>
          <a:bodyPr/>
          <a:lstStyle/>
          <a:p>
            <a:r>
              <a:rPr lang="en-US"/>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30</a:t>
            </a:fld>
            <a:endParaRPr lang="uk-UA"/>
          </a:p>
        </p:txBody>
      </p:sp>
    </p:spTree>
    <p:extLst>
      <p:ext uri="{BB962C8B-B14F-4D97-AF65-F5344CB8AC3E}">
        <p14:creationId xmlns:p14="http://schemas.microsoft.com/office/powerpoint/2010/main" val="27693695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t>There are a bewildering number of different proposed models for RNA-seq data</a:t>
            </a:r>
          </a:p>
          <a:p>
            <a:r>
              <a:rPr lang="en-US"/>
              <a:t>Even more bewildering number of implementations as software packages</a:t>
            </a:r>
          </a:p>
          <a:p>
            <a:r>
              <a:rPr lang="en-US"/>
              <a:t>Each paper claims their method “out performs” the others</a:t>
            </a:r>
          </a:p>
          <a:p>
            <a:pPr lvl="1"/>
            <a:r>
              <a:rPr lang="en-US"/>
              <a:t>most of these claims based on simulated data</a:t>
            </a:r>
          </a:p>
          <a:p>
            <a:pPr lvl="1"/>
            <a:r>
              <a:rPr lang="en-US"/>
              <a:t>simulated data require generating model assumption</a:t>
            </a:r>
          </a:p>
          <a:p>
            <a:pPr lvl="1"/>
            <a:endParaRPr lang="en-US"/>
          </a:p>
          <a:p>
            <a:pPr marL="0" indent="0">
              <a:buNone/>
            </a:pPr>
            <a:endParaRPr lang="en-US"/>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31</a:t>
            </a:fld>
            <a:endParaRPr lang="uk-UA"/>
          </a:p>
        </p:txBody>
      </p:sp>
    </p:spTree>
    <p:extLst>
      <p:ext uri="{BB962C8B-B14F-4D97-AF65-F5344CB8AC3E}">
        <p14:creationId xmlns:p14="http://schemas.microsoft.com/office/powerpoint/2010/main" val="1962450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a:t>Pairwise Exact Test </a:t>
            </a:r>
          </a:p>
          <a:p>
            <a:pPr lvl="1"/>
            <a:r>
              <a:rPr lang="en-US"/>
              <a:t>tests the null hypothesis that the the proportion of counts for some gene x amongst two conditions is the same as that of the remaining genes </a:t>
            </a:r>
          </a:p>
          <a:p>
            <a:pPr lvl="1"/>
            <a:endParaRPr lang="en-US">
              <a:effectLst/>
            </a:endParaRPr>
          </a:p>
          <a:p>
            <a:pPr lvl="1"/>
            <a:endParaRPr lang="en-US"/>
          </a:p>
          <a:p>
            <a:pPr lvl="1"/>
            <a:endParaRPr lang="en-US">
              <a:effectLst/>
            </a:endParaRPr>
          </a:p>
          <a:p>
            <a:pPr lvl="1"/>
            <a:endParaRPr lang="en-US"/>
          </a:p>
          <a:p>
            <a:pPr lvl="1"/>
            <a:endParaRPr lang="en-US">
              <a:effectLst/>
            </a:endParaRPr>
          </a:p>
          <a:p>
            <a:pPr lvl="1"/>
            <a:endParaRPr lang="en-US">
              <a:effectLst/>
            </a:endParaRPr>
          </a:p>
          <a:p>
            <a:pPr lvl="1"/>
            <a:endParaRPr lang="en-US"/>
          </a:p>
          <a:p>
            <a:endParaRPr lang="en-US"/>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32</a:t>
            </a:fld>
            <a:endParaRPr lang="uk-UA"/>
          </a:p>
        </p:txBody>
      </p:sp>
      <p:graphicFrame>
        <p:nvGraphicFramePr>
          <p:cNvPr id="6" name="Table 5"/>
          <p:cNvGraphicFramePr>
            <a:graphicFrameLocks noGrp="1"/>
          </p:cNvGraphicFramePr>
          <p:nvPr>
            <p:extLst>
              <p:ext uri="{D42A27DB-BD31-4B8C-83A1-F6EECF244321}">
                <p14:modId xmlns:p14="http://schemas.microsoft.com/office/powerpoint/2010/main" val="1310295147"/>
              </p:ext>
            </p:extLst>
          </p:nvPr>
        </p:nvGraphicFramePr>
        <p:xfrm>
          <a:off x="457200" y="2629085"/>
          <a:ext cx="8075848" cy="2194560"/>
        </p:xfrm>
        <a:graphic>
          <a:graphicData uri="http://schemas.openxmlformats.org/drawingml/2006/table">
            <a:tbl>
              <a:tblPr firstRow="1" bandRow="1">
                <a:tableStyleId>{2D5ABB26-0587-4C30-8999-92F81FD0307C}</a:tableStyleId>
              </a:tblPr>
              <a:tblGrid>
                <a:gridCol w="2388243"/>
                <a:gridCol w="1849853"/>
                <a:gridCol w="1974096"/>
                <a:gridCol w="1863656"/>
              </a:tblGrid>
              <a:tr h="370840">
                <a:tc>
                  <a:txBody>
                    <a:bodyPr/>
                    <a:lstStyle/>
                    <a:p>
                      <a:pPr algn="ctr"/>
                      <a:endParaRPr lang="en-US" sz="240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Condition1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Condition2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Marginal Totals</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US" sz="2400"/>
                        <a:t>Gene X</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b="1"/>
                        <a:t>n</a:t>
                      </a:r>
                      <a:r>
                        <a:rPr lang="en-US" sz="2400" b="1" baseline="-25000"/>
                        <a:t>11</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b="1"/>
                        <a:t>n</a:t>
                      </a:r>
                      <a:r>
                        <a:rPr lang="en-US" sz="2400" b="1" baseline="-25000"/>
                        <a:t>12</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b="1"/>
                        <a:t>n</a:t>
                      </a:r>
                      <a:r>
                        <a:rPr lang="en-US" sz="2400" b="1" baseline="-25000"/>
                        <a:t>11</a:t>
                      </a:r>
                      <a:r>
                        <a:rPr lang="en-US" sz="2400" b="1" baseline="0"/>
                        <a:t> + </a:t>
                      </a:r>
                      <a:r>
                        <a:rPr lang="en-US" sz="2400" b="1"/>
                        <a:t>n</a:t>
                      </a:r>
                      <a:r>
                        <a:rPr lang="en-US" sz="2400" b="1" baseline="-25000"/>
                        <a:t>12</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US" sz="2400"/>
                        <a:t>All other Genes</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b="1"/>
                        <a:t>n</a:t>
                      </a:r>
                      <a:r>
                        <a:rPr lang="en-US" sz="2400" b="1" baseline="-25000"/>
                        <a:t>21</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b="1"/>
                        <a:t>n</a:t>
                      </a:r>
                      <a:r>
                        <a:rPr lang="en-US" sz="2400" b="1" baseline="-25000"/>
                        <a:t>22</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b="1"/>
                        <a:t>n</a:t>
                      </a:r>
                      <a:r>
                        <a:rPr lang="en-US" sz="2400" b="1" baseline="-25000"/>
                        <a:t>21 </a:t>
                      </a:r>
                      <a:r>
                        <a:rPr lang="en-US" sz="2400" b="1" baseline="0"/>
                        <a:t> + </a:t>
                      </a:r>
                      <a:r>
                        <a:rPr lang="en-US" sz="2400" b="1"/>
                        <a:t>n</a:t>
                      </a:r>
                      <a:r>
                        <a:rPr lang="en-US" sz="2400" b="1" baseline="-25000"/>
                        <a:t>22</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US" sz="2400"/>
                        <a:t>Marginal Totals</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b="1"/>
                        <a:t>n</a:t>
                      </a:r>
                      <a:r>
                        <a:rPr lang="en-US" sz="2400" b="1" baseline="-25000"/>
                        <a:t>11</a:t>
                      </a:r>
                      <a:r>
                        <a:rPr lang="en-US" sz="2400" b="1" baseline="0"/>
                        <a:t> + </a:t>
                      </a:r>
                      <a:r>
                        <a:rPr lang="en-US" sz="2400" b="1"/>
                        <a:t>n</a:t>
                      </a:r>
                      <a:r>
                        <a:rPr lang="en-US" sz="2400" b="1" baseline="-25000"/>
                        <a:t>21</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b="1"/>
                        <a:t>n</a:t>
                      </a:r>
                      <a:r>
                        <a:rPr lang="en-US" sz="2400" b="1" baseline="-25000"/>
                        <a:t>12</a:t>
                      </a:r>
                      <a:r>
                        <a:rPr lang="en-US" sz="2400" b="1" baseline="0"/>
                        <a:t> + </a:t>
                      </a:r>
                      <a:r>
                        <a:rPr lang="en-US" sz="2400" b="1"/>
                        <a:t>n</a:t>
                      </a:r>
                      <a:r>
                        <a:rPr lang="en-US" sz="2400" b="1" baseline="-25000"/>
                        <a:t>22</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023835552"/>
              </p:ext>
            </p:extLst>
          </p:nvPr>
        </p:nvGraphicFramePr>
        <p:xfrm>
          <a:off x="3400297" y="4746254"/>
          <a:ext cx="1934489" cy="1509229"/>
        </p:xfrm>
        <a:graphic>
          <a:graphicData uri="http://schemas.openxmlformats.org/presentationml/2006/ole">
            <mc:AlternateContent xmlns:mc="http://schemas.openxmlformats.org/markup-compatibility/2006">
              <mc:Choice xmlns:v="urn:schemas-microsoft-com:vml" Requires="v">
                <p:oleObj spid="_x0000_s1054" name="Equation" r:id="rId4" imgW="584200" imgH="431800" progId="Equation.3">
                  <p:embed/>
                </p:oleObj>
              </mc:Choice>
              <mc:Fallback>
                <p:oleObj name="Equation" r:id="rId4" imgW="584200" imgH="431800" progId="Equation.3">
                  <p:embed/>
                  <p:pic>
                    <p:nvPicPr>
                      <p:cNvPr id="0" name=""/>
                      <p:cNvPicPr/>
                      <p:nvPr/>
                    </p:nvPicPr>
                    <p:blipFill>
                      <a:blip r:embed="rId5"/>
                      <a:stretch>
                        <a:fillRect/>
                      </a:stretch>
                    </p:blipFill>
                    <p:spPr>
                      <a:xfrm>
                        <a:off x="3400297" y="4746254"/>
                        <a:ext cx="1934489" cy="1509229"/>
                      </a:xfrm>
                      <a:prstGeom prst="rect">
                        <a:avLst/>
                      </a:prstGeom>
                    </p:spPr>
                  </p:pic>
                </p:oleObj>
              </mc:Fallback>
            </mc:AlternateContent>
          </a:graphicData>
        </a:graphic>
      </p:graphicFrame>
    </p:spTree>
    <p:extLst>
      <p:ext uri="{BB962C8B-B14F-4D97-AF65-F5344CB8AC3E}">
        <p14:creationId xmlns:p14="http://schemas.microsoft.com/office/powerpoint/2010/main" val="4500129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t>calculates a probability of getting a set of values (n11, n12, n21, n22)</a:t>
            </a:r>
          </a:p>
          <a:p>
            <a:pPr lvl="1"/>
            <a:r>
              <a:rPr lang="en-US"/>
              <a:t>assuming a binomial distribution</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33</a:t>
            </a:fld>
            <a:endParaRPr lang="uk-UA"/>
          </a:p>
        </p:txBody>
      </p:sp>
      <p:graphicFrame>
        <p:nvGraphicFramePr>
          <p:cNvPr id="6" name="Object 5"/>
          <p:cNvGraphicFramePr>
            <a:graphicFrameLocks noChangeAspect="1"/>
          </p:cNvGraphicFramePr>
          <p:nvPr>
            <p:extLst>
              <p:ext uri="{D42A27DB-BD31-4B8C-83A1-F6EECF244321}">
                <p14:modId xmlns:p14="http://schemas.microsoft.com/office/powerpoint/2010/main" val="3967678060"/>
              </p:ext>
            </p:extLst>
          </p:nvPr>
        </p:nvGraphicFramePr>
        <p:xfrm>
          <a:off x="1650999" y="2276054"/>
          <a:ext cx="5658558" cy="3460750"/>
        </p:xfrm>
        <a:graphic>
          <a:graphicData uri="http://schemas.openxmlformats.org/presentationml/2006/ole">
            <mc:AlternateContent xmlns:mc="http://schemas.openxmlformats.org/markup-compatibility/2006">
              <mc:Choice xmlns:v="urn:schemas-microsoft-com:vml" Requires="v">
                <p:oleObj spid="_x0000_s2082" name="Equation" r:id="rId4" imgW="2755900" imgH="1765300" progId="Equation.3">
                  <p:embed/>
                </p:oleObj>
              </mc:Choice>
              <mc:Fallback>
                <p:oleObj name="Equation" r:id="rId4" imgW="2755900" imgH="1765300" progId="Equation.3">
                  <p:embed/>
                  <p:pic>
                    <p:nvPicPr>
                      <p:cNvPr id="0" name=""/>
                      <p:cNvPicPr/>
                      <p:nvPr/>
                    </p:nvPicPr>
                    <p:blipFill>
                      <a:blip r:embed="rId5"/>
                      <a:stretch>
                        <a:fillRect/>
                      </a:stretch>
                    </p:blipFill>
                    <p:spPr>
                      <a:xfrm>
                        <a:off x="1650999" y="2276054"/>
                        <a:ext cx="5658558" cy="3460750"/>
                      </a:xfrm>
                      <a:prstGeom prst="rect">
                        <a:avLst/>
                      </a:prstGeom>
                    </p:spPr>
                  </p:pic>
                </p:oleObj>
              </mc:Fallback>
            </mc:AlternateContent>
          </a:graphicData>
        </a:graphic>
      </p:graphicFrame>
    </p:spTree>
    <p:extLst>
      <p:ext uri="{BB962C8B-B14F-4D97-AF65-F5344CB8AC3E}">
        <p14:creationId xmlns:p14="http://schemas.microsoft.com/office/powerpoint/2010/main" val="1169458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marL="0" indent="0">
              <a:buNone/>
            </a:pPr>
            <a:r>
              <a:rPr lang="en-US"/>
              <a:t>Fisher’s Exact Test</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34</a:t>
            </a:fld>
            <a:endParaRPr lang="uk-UA"/>
          </a:p>
        </p:txBody>
      </p:sp>
      <p:graphicFrame>
        <p:nvGraphicFramePr>
          <p:cNvPr id="6" name="Object 5"/>
          <p:cNvGraphicFramePr>
            <a:graphicFrameLocks noChangeAspect="1"/>
          </p:cNvGraphicFramePr>
          <p:nvPr>
            <p:extLst>
              <p:ext uri="{D42A27DB-BD31-4B8C-83A1-F6EECF244321}">
                <p14:modId xmlns:p14="http://schemas.microsoft.com/office/powerpoint/2010/main" val="3289326067"/>
              </p:ext>
            </p:extLst>
          </p:nvPr>
        </p:nvGraphicFramePr>
        <p:xfrm>
          <a:off x="960438" y="1580445"/>
          <a:ext cx="7366000" cy="3359150"/>
        </p:xfrm>
        <a:graphic>
          <a:graphicData uri="http://schemas.openxmlformats.org/presentationml/2006/ole">
            <mc:AlternateContent xmlns:mc="http://schemas.openxmlformats.org/markup-compatibility/2006">
              <mc:Choice xmlns:v="urn:schemas-microsoft-com:vml" Requires="v">
                <p:oleObj spid="_x0000_s3102" name="Equation" r:id="rId4" imgW="2489200" imgH="1066800" progId="Equation.3">
                  <p:embed/>
                </p:oleObj>
              </mc:Choice>
              <mc:Fallback>
                <p:oleObj name="Equation" r:id="rId4" imgW="2489200" imgH="1066800" progId="Equation.3">
                  <p:embed/>
                  <p:pic>
                    <p:nvPicPr>
                      <p:cNvPr id="0" name=""/>
                      <p:cNvPicPr/>
                      <p:nvPr/>
                    </p:nvPicPr>
                    <p:blipFill>
                      <a:blip r:embed="rId5"/>
                      <a:stretch>
                        <a:fillRect/>
                      </a:stretch>
                    </p:blipFill>
                    <p:spPr>
                      <a:xfrm>
                        <a:off x="960438" y="1580445"/>
                        <a:ext cx="7366000" cy="3359150"/>
                      </a:xfrm>
                      <a:prstGeom prst="rect">
                        <a:avLst/>
                      </a:prstGeom>
                    </p:spPr>
                  </p:pic>
                </p:oleObj>
              </mc:Fallback>
            </mc:AlternateContent>
          </a:graphicData>
        </a:graphic>
      </p:graphicFrame>
    </p:spTree>
    <p:extLst>
      <p:ext uri="{BB962C8B-B14F-4D97-AF65-F5344CB8AC3E}">
        <p14:creationId xmlns:p14="http://schemas.microsoft.com/office/powerpoint/2010/main" val="281379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a:t>Generalised Linear Models</a:t>
            </a:r>
          </a:p>
          <a:p>
            <a:r>
              <a:rPr lang="en-US"/>
              <a:t>are an group of models which include</a:t>
            </a:r>
          </a:p>
          <a:p>
            <a:pPr lvl="1"/>
            <a:r>
              <a:rPr lang="en-US"/>
              <a:t>general linear models</a:t>
            </a:r>
          </a:p>
          <a:p>
            <a:pPr lvl="1"/>
            <a:r>
              <a:rPr lang="en-US"/>
              <a:t>multiple regression</a:t>
            </a:r>
          </a:p>
          <a:p>
            <a:pPr lvl="1"/>
            <a:r>
              <a:rPr lang="en-US"/>
              <a:t>simple linear models</a:t>
            </a:r>
          </a:p>
          <a:p>
            <a:pPr lvl="1"/>
            <a:r>
              <a:rPr lang="en-US"/>
              <a:t>ANOVA</a:t>
            </a:r>
          </a:p>
          <a:p>
            <a:pPr marL="457200" lvl="1" indent="0">
              <a:buNone/>
            </a:pPr>
            <a:r>
              <a:rPr lang="en-US"/>
              <a:t>as special cases of GLMs with limiting assumptions</a:t>
            </a:r>
          </a:p>
          <a:p>
            <a:r>
              <a:rPr lang="en-US"/>
              <a:t>expand the available distribution model for the dependent variable to other exponential family distributions than just the normal</a:t>
            </a:r>
          </a:p>
          <a:p>
            <a:r>
              <a:rPr lang="en-US"/>
              <a:t>use a link function to transform the linear predictor to the</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35</a:t>
            </a:fld>
            <a:endParaRPr lang="uk-UA"/>
          </a:p>
        </p:txBody>
      </p:sp>
    </p:spTree>
    <p:extLst>
      <p:ext uri="{BB962C8B-B14F-4D97-AF65-F5344CB8AC3E}">
        <p14:creationId xmlns:p14="http://schemas.microsoft.com/office/powerpoint/2010/main" val="14346330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50D5BA-636A-CE45-82F8-2D11F7CDD458}" type="datetime2">
              <a:t>Sunday, 6 March 16</a:t>
            </a:fld>
            <a:endParaRPr lang="fi-FI"/>
          </a:p>
        </p:txBody>
      </p:sp>
      <p:sp>
        <p:nvSpPr>
          <p:cNvPr id="3" name="Footer Placeholder 2"/>
          <p:cNvSpPr>
            <a:spLocks noGrp="1"/>
          </p:cNvSpPr>
          <p:nvPr>
            <p:ph type="ftr" sz="quarter" idx="11"/>
          </p:nvPr>
        </p:nvSpPr>
        <p:spPr/>
        <p:txBody>
          <a:bodyPr/>
          <a:lstStyle/>
          <a:p>
            <a:r>
              <a:rPr lang="en-US"/>
              <a:t>BS32010 RNA-seq I</a:t>
            </a:r>
          </a:p>
        </p:txBody>
      </p:sp>
      <p:sp>
        <p:nvSpPr>
          <p:cNvPr id="4" name="Slide Number Placeholder 3"/>
          <p:cNvSpPr>
            <a:spLocks noGrp="1"/>
          </p:cNvSpPr>
          <p:nvPr>
            <p:ph type="sldNum" sz="quarter" idx="12"/>
          </p:nvPr>
        </p:nvSpPr>
        <p:spPr/>
        <p:txBody>
          <a:bodyPr/>
          <a:lstStyle/>
          <a:p>
            <a:fld id="{6EFD1E12-28FE-0048-AE2F-A944ECEB4398}" type="slidenum">
              <a:rPr lang="uk-UA"/>
              <a:t>36</a:t>
            </a:fld>
            <a:endParaRPr lang="uk-UA"/>
          </a:p>
        </p:txBody>
      </p:sp>
      <p:graphicFrame>
        <p:nvGraphicFramePr>
          <p:cNvPr id="5" name="Table 4"/>
          <p:cNvGraphicFramePr>
            <a:graphicFrameLocks noGrp="1"/>
          </p:cNvGraphicFramePr>
          <p:nvPr>
            <p:extLst>
              <p:ext uri="{D42A27DB-BD31-4B8C-83A1-F6EECF244321}">
                <p14:modId xmlns:p14="http://schemas.microsoft.com/office/powerpoint/2010/main" val="3987206803"/>
              </p:ext>
            </p:extLst>
          </p:nvPr>
        </p:nvGraphicFramePr>
        <p:xfrm>
          <a:off x="457200" y="866987"/>
          <a:ext cx="7783692" cy="3432244"/>
        </p:xfrm>
        <a:graphic>
          <a:graphicData uri="http://schemas.openxmlformats.org/drawingml/2006/table">
            <a:tbl>
              <a:tblPr firstRow="1" bandRow="1">
                <a:tableStyleId>{2D5ABB26-0587-4C30-8999-92F81FD0307C}</a:tableStyleId>
              </a:tblPr>
              <a:tblGrid>
                <a:gridCol w="1111956"/>
                <a:gridCol w="1111956"/>
                <a:gridCol w="1111956"/>
                <a:gridCol w="1111956"/>
                <a:gridCol w="1111956"/>
                <a:gridCol w="1111956"/>
                <a:gridCol w="1111956"/>
              </a:tblGrid>
              <a:tr h="858061">
                <a:tc>
                  <a:txBody>
                    <a:bodyPr/>
                    <a:lstStyle/>
                    <a:p>
                      <a:pPr algn="ctr"/>
                      <a:endParaRPr lang="en-US" sz="240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WT-1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WT-2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WT-3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Mut-1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Mut-2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Mut-3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5806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gene1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 r</a:t>
                      </a:r>
                      <a:r>
                        <a:rPr lang="en-US" sz="2400" baseline="-25000"/>
                        <a:t>1,1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1,2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1,3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1,4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1,5</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1,6</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58061">
                <a:tc>
                  <a:txBody>
                    <a:bodyPr/>
                    <a:lstStyle/>
                    <a:p>
                      <a:pPr algn="ctr"/>
                      <a:r>
                        <a:rPr lang="en-US" sz="2400"/>
                        <a:t>gene2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2,5</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2,6</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58061">
                <a:tc>
                  <a:txBody>
                    <a:bodyPr/>
                    <a:lstStyle/>
                    <a:p>
                      <a:pPr algn="ctr"/>
                      <a:r>
                        <a:rPr lang="en-US" sz="2400"/>
                        <a:t>gene3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3,1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3,2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3,3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3,4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3,5</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3,6</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6" name="TextBox 5"/>
          <p:cNvSpPr txBox="1"/>
          <p:nvPr/>
        </p:nvSpPr>
        <p:spPr>
          <a:xfrm>
            <a:off x="1377741" y="4560070"/>
            <a:ext cx="6975588" cy="461665"/>
          </a:xfrm>
          <a:prstGeom prst="rect">
            <a:avLst/>
          </a:prstGeom>
          <a:noFill/>
        </p:spPr>
        <p:txBody>
          <a:bodyPr wrap="none" rtlCol="0">
            <a:spAutoFit/>
          </a:bodyPr>
          <a:lstStyle/>
          <a:p>
            <a:r>
              <a:rPr lang="en-US" sz="2400"/>
              <a:t>where r</a:t>
            </a:r>
            <a:r>
              <a:rPr lang="en-US" sz="2400" baseline="-25000"/>
              <a:t>i,j </a:t>
            </a:r>
            <a:r>
              <a:rPr lang="en-US" sz="2400"/>
              <a:t>is the read count for gene i in the jth sample</a:t>
            </a:r>
          </a:p>
        </p:txBody>
      </p:sp>
    </p:spTree>
    <p:extLst>
      <p:ext uri="{BB962C8B-B14F-4D97-AF65-F5344CB8AC3E}">
        <p14:creationId xmlns:p14="http://schemas.microsoft.com/office/powerpoint/2010/main" val="4563109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37</a:t>
            </a:fld>
            <a:endParaRPr lang="uk-UA"/>
          </a:p>
        </p:txBody>
      </p:sp>
      <p:sp>
        <p:nvSpPr>
          <p:cNvPr id="10" name="Content Placeholder 9"/>
          <p:cNvSpPr>
            <a:spLocks noGrp="1"/>
          </p:cNvSpPr>
          <p:nvPr>
            <p:ph idx="1"/>
          </p:nvPr>
        </p:nvSpPr>
        <p:spPr/>
        <p:txBody>
          <a:bodyPr/>
          <a:lstStyle/>
          <a:p>
            <a:pPr marL="0" indent="0">
              <a:buNone/>
            </a:pPr>
            <a:r>
              <a:rPr lang="en-US"/>
              <a:t>Consider a single gene</a:t>
            </a:r>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p:txBody>
      </p:sp>
      <p:graphicFrame>
        <p:nvGraphicFramePr>
          <p:cNvPr id="12" name="Table 11"/>
          <p:cNvGraphicFramePr>
            <a:graphicFrameLocks noGrp="1"/>
          </p:cNvGraphicFramePr>
          <p:nvPr>
            <p:extLst>
              <p:ext uri="{D42A27DB-BD31-4B8C-83A1-F6EECF244321}">
                <p14:modId xmlns:p14="http://schemas.microsoft.com/office/powerpoint/2010/main" val="2462948071"/>
              </p:ext>
            </p:extLst>
          </p:nvPr>
        </p:nvGraphicFramePr>
        <p:xfrm>
          <a:off x="756709" y="1325475"/>
          <a:ext cx="7783692" cy="1716122"/>
        </p:xfrm>
        <a:graphic>
          <a:graphicData uri="http://schemas.openxmlformats.org/drawingml/2006/table">
            <a:tbl>
              <a:tblPr firstRow="1" bandRow="1">
                <a:tableStyleId>{2D5ABB26-0587-4C30-8999-92F81FD0307C}</a:tableStyleId>
              </a:tblPr>
              <a:tblGrid>
                <a:gridCol w="1111956"/>
                <a:gridCol w="1111956"/>
                <a:gridCol w="1111956"/>
                <a:gridCol w="1111956"/>
                <a:gridCol w="1111956"/>
                <a:gridCol w="1111956"/>
                <a:gridCol w="1111956"/>
              </a:tblGrid>
              <a:tr h="858061">
                <a:tc>
                  <a:txBody>
                    <a:bodyPr/>
                    <a:lstStyle/>
                    <a:p>
                      <a:pPr algn="ctr"/>
                      <a:endParaRPr lang="en-US" sz="240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WT-1</a:t>
                      </a:r>
                    </a:p>
                    <a:p>
                      <a:pPr algn="ctr"/>
                      <a:r>
                        <a:rPr lang="en-US" sz="1800"/>
                        <a:t>wildtype</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WT-2</a:t>
                      </a:r>
                    </a:p>
                    <a:p>
                      <a:pPr marL="0" marR="0" indent="0" algn="ctr" defTabSz="457200" rtl="0" eaLnBrk="1" fontAlgn="auto" latinLnBrk="0" hangingPunct="1">
                        <a:lnSpc>
                          <a:spcPct val="100000"/>
                        </a:lnSpc>
                        <a:spcBef>
                          <a:spcPts val="0"/>
                        </a:spcBef>
                        <a:spcAft>
                          <a:spcPts val="0"/>
                        </a:spcAft>
                        <a:buClrTx/>
                        <a:buSzTx/>
                        <a:buFontTx/>
                        <a:buNone/>
                        <a:tabLst/>
                        <a:defRPr/>
                      </a:pPr>
                      <a:r>
                        <a:rPr lang="en-US" sz="1800"/>
                        <a:t>wildtype</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WT-3</a:t>
                      </a:r>
                    </a:p>
                    <a:p>
                      <a:pPr marL="0" marR="0" indent="0" algn="ctr" defTabSz="457200" rtl="0" eaLnBrk="1" fontAlgn="auto" latinLnBrk="0" hangingPunct="1">
                        <a:lnSpc>
                          <a:spcPct val="100000"/>
                        </a:lnSpc>
                        <a:spcBef>
                          <a:spcPts val="0"/>
                        </a:spcBef>
                        <a:spcAft>
                          <a:spcPts val="0"/>
                        </a:spcAft>
                        <a:buClrTx/>
                        <a:buSzTx/>
                        <a:buFontTx/>
                        <a:buNone/>
                        <a:tabLst/>
                        <a:defRPr/>
                      </a:pPr>
                      <a:r>
                        <a:rPr lang="en-US" sz="1800"/>
                        <a:t>wildtype</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Mut-1</a:t>
                      </a:r>
                    </a:p>
                    <a:p>
                      <a:pPr algn="ctr"/>
                      <a:r>
                        <a:rPr lang="en-US" sz="1800"/>
                        <a:t>mutant</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Mut-2</a:t>
                      </a:r>
                    </a:p>
                    <a:p>
                      <a:pPr algn="ctr"/>
                      <a:r>
                        <a:rPr lang="en-US" sz="1800"/>
                        <a:t>mutant</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Mut-3</a:t>
                      </a:r>
                    </a:p>
                    <a:p>
                      <a:pPr algn="ctr"/>
                      <a:r>
                        <a:rPr lang="en-US" sz="1800"/>
                        <a:t>mutant</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5806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gene1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 r</a:t>
                      </a:r>
                      <a:r>
                        <a:rPr lang="en-US" sz="2400" baseline="-25000"/>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5</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6</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187876215"/>
              </p:ext>
            </p:extLst>
          </p:nvPr>
        </p:nvGraphicFramePr>
        <p:xfrm>
          <a:off x="1516063" y="3180606"/>
          <a:ext cx="6067425" cy="2855913"/>
        </p:xfrm>
        <a:graphic>
          <a:graphicData uri="http://schemas.openxmlformats.org/presentationml/2006/ole">
            <mc:AlternateContent xmlns:mc="http://schemas.openxmlformats.org/markup-compatibility/2006">
              <mc:Choice xmlns:v="urn:schemas-microsoft-com:vml" Requires="v">
                <p:oleObj spid="_x0000_s4116" name="Equation" r:id="rId4" imgW="2806700" imgH="1320800" progId="Equation.3">
                  <p:embed/>
                </p:oleObj>
              </mc:Choice>
              <mc:Fallback>
                <p:oleObj name="Equation" r:id="rId4" imgW="2806700" imgH="1320800" progId="Equation.3">
                  <p:embed/>
                  <p:pic>
                    <p:nvPicPr>
                      <p:cNvPr id="0" name=""/>
                      <p:cNvPicPr/>
                      <p:nvPr/>
                    </p:nvPicPr>
                    <p:blipFill>
                      <a:blip r:embed="rId5"/>
                      <a:stretch>
                        <a:fillRect/>
                      </a:stretch>
                    </p:blipFill>
                    <p:spPr>
                      <a:xfrm>
                        <a:off x="1516063" y="3180606"/>
                        <a:ext cx="6067425" cy="2855913"/>
                      </a:xfrm>
                      <a:prstGeom prst="rect">
                        <a:avLst/>
                      </a:prstGeom>
                    </p:spPr>
                  </p:pic>
                </p:oleObj>
              </mc:Fallback>
            </mc:AlternateContent>
          </a:graphicData>
        </a:graphic>
      </p:graphicFrame>
    </p:spTree>
    <p:extLst>
      <p:ext uri="{BB962C8B-B14F-4D97-AF65-F5344CB8AC3E}">
        <p14:creationId xmlns:p14="http://schemas.microsoft.com/office/powerpoint/2010/main" val="1372144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a:t>Have n equations in this case 6</a:t>
            </a:r>
          </a:p>
          <a:p>
            <a:r>
              <a:rPr lang="en-US"/>
              <a:t>an assumption about the distribution of the error term ε, </a:t>
            </a:r>
          </a:p>
          <a:p>
            <a:r>
              <a:rPr lang="en-US"/>
              <a:t>can calculate the best fit values for α, β</a:t>
            </a:r>
            <a:r>
              <a:rPr lang="en-US" baseline="-25000"/>
              <a:t>WT</a:t>
            </a:r>
            <a:r>
              <a:rPr lang="en-US"/>
              <a:t> and β</a:t>
            </a:r>
            <a:r>
              <a:rPr lang="en-US" baseline="-25000"/>
              <a:t>Mut</a:t>
            </a:r>
            <a:r>
              <a:rPr lang="en-US"/>
              <a:t> </a:t>
            </a:r>
          </a:p>
          <a:p>
            <a:r>
              <a:rPr lang="en-US"/>
              <a:t>can calculate statistic that β</a:t>
            </a:r>
            <a:r>
              <a:rPr lang="en-US" baseline="-25000"/>
              <a:t>WT</a:t>
            </a:r>
            <a:r>
              <a:rPr lang="en-US"/>
              <a:t> ≠ β</a:t>
            </a:r>
            <a:r>
              <a:rPr lang="en-US" baseline="-25000"/>
              <a:t>Mut </a:t>
            </a:r>
          </a:p>
          <a:p>
            <a:pPr lvl="1"/>
            <a:r>
              <a:rPr lang="en-US"/>
              <a:t>or </a:t>
            </a:r>
            <a:r>
              <a:rPr lang="en-US" b="1"/>
              <a:t>foldchange</a:t>
            </a:r>
            <a:r>
              <a:rPr lang="en-US"/>
              <a:t> β</a:t>
            </a:r>
            <a:r>
              <a:rPr lang="en-US" baseline="-25000"/>
              <a:t>Mut</a:t>
            </a:r>
            <a:r>
              <a:rPr lang="en-US"/>
              <a:t>/β</a:t>
            </a:r>
            <a:r>
              <a:rPr lang="en-US" baseline="-25000"/>
              <a:t>WT</a:t>
            </a:r>
            <a:r>
              <a:rPr lang="en-US"/>
              <a:t> ≠ 1 , log(β</a:t>
            </a:r>
            <a:r>
              <a:rPr lang="en-US" baseline="-25000"/>
              <a:t>Mut</a:t>
            </a:r>
            <a:r>
              <a:rPr lang="en-US"/>
              <a:t>/β</a:t>
            </a:r>
            <a:r>
              <a:rPr lang="en-US" baseline="-25000"/>
              <a:t>WT</a:t>
            </a:r>
            <a:r>
              <a:rPr lang="en-US"/>
              <a:t>) ≠ 0 </a:t>
            </a:r>
          </a:p>
          <a:p>
            <a:pPr lvl="1"/>
            <a:r>
              <a:rPr lang="en-US"/>
              <a:t>it is important to have an assumption about the shape of ε.</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38</a:t>
            </a:fld>
            <a:endParaRPr lang="uk-UA"/>
          </a:p>
        </p:txBody>
      </p:sp>
    </p:spTree>
    <p:extLst>
      <p:ext uri="{BB962C8B-B14F-4D97-AF65-F5344CB8AC3E}">
        <p14:creationId xmlns:p14="http://schemas.microsoft.com/office/powerpoint/2010/main" val="3479694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a:t>Tools differ in </a:t>
            </a:r>
          </a:p>
          <a:p>
            <a:r>
              <a:rPr lang="en-US"/>
              <a:t>how complicated your design can be</a:t>
            </a:r>
          </a:p>
          <a:p>
            <a:pPr lvl="1"/>
            <a:r>
              <a:rPr lang="en-US"/>
              <a:t>extra factors in the model other than just treatment/condition</a:t>
            </a:r>
          </a:p>
          <a:p>
            <a:r>
              <a:rPr lang="en-US"/>
              <a:t>their assumptions about ε</a:t>
            </a:r>
          </a:p>
          <a:p>
            <a:pPr lvl="1"/>
            <a:r>
              <a:rPr lang="en-US"/>
              <a:t>poisson, negative binomial etc.</a:t>
            </a:r>
          </a:p>
          <a:p>
            <a:r>
              <a:rPr lang="en-US"/>
              <a:t>the method they use to fit the parameters</a:t>
            </a:r>
          </a:p>
          <a:p>
            <a:r>
              <a:rPr lang="en-US"/>
              <a:t>the statistical approach they use to test for log(β</a:t>
            </a:r>
            <a:r>
              <a:rPr lang="en-US" baseline="-25000"/>
              <a:t>Mut</a:t>
            </a:r>
            <a:r>
              <a:rPr lang="en-US"/>
              <a:t>/β</a:t>
            </a:r>
            <a:r>
              <a:rPr lang="en-US" baseline="-25000"/>
              <a:t>WT</a:t>
            </a:r>
            <a:r>
              <a:rPr lang="en-US"/>
              <a:t>) ≠ 0</a:t>
            </a:r>
          </a:p>
          <a:p>
            <a:r>
              <a:rPr lang="en-US"/>
              <a:t>generally log foldchange agree well between tools but significance values can vary considerably</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39</a:t>
            </a:fld>
            <a:endParaRPr lang="uk-UA"/>
          </a:p>
        </p:txBody>
      </p:sp>
    </p:spTree>
    <p:extLst>
      <p:ext uri="{BB962C8B-B14F-4D97-AF65-F5344CB8AC3E}">
        <p14:creationId xmlns:p14="http://schemas.microsoft.com/office/powerpoint/2010/main" val="233416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Multiple Test Correction</a:t>
            </a:r>
          </a:p>
        </p:txBody>
      </p:sp>
      <p:sp>
        <p:nvSpPr>
          <p:cNvPr id="3" name="Text Placeholder 2"/>
          <p:cNvSpPr>
            <a:spLocks noGrp="1"/>
          </p:cNvSpPr>
          <p:nvPr>
            <p:ph type="body" idx="1"/>
          </p:nvPr>
        </p:nvSpPr>
        <p:spPr>
          <a:xfrm>
            <a:off x="722313" y="3997874"/>
            <a:ext cx="7772400" cy="1995228"/>
          </a:xfrm>
        </p:spPr>
        <p:txBody>
          <a:bodyPr/>
          <a:lstStyle/>
          <a:p>
            <a:pPr algn="l"/>
            <a:r>
              <a:rPr lang="en-US"/>
              <a:t>“Littlewood's law of miracles states that in the course of any normal person's life, miracles happen at the rate of roughly one per month.”</a:t>
            </a:r>
          </a:p>
          <a:p>
            <a:pPr algn="l"/>
            <a:r>
              <a:rPr lang="en-US"/>
              <a:t>Freeman Dyson (no not the vacuum cleaner man!)</a:t>
            </a:r>
          </a:p>
        </p:txBody>
      </p:sp>
      <p:sp>
        <p:nvSpPr>
          <p:cNvPr id="4" name="Date Placeholder 3"/>
          <p:cNvSpPr>
            <a:spLocks noGrp="1"/>
          </p:cNvSpPr>
          <p:nvPr>
            <p:ph type="dt" sz="half" idx="10"/>
          </p:nvPr>
        </p:nvSpPr>
        <p:spPr/>
        <p:txBody>
          <a:bodyPr/>
          <a:lstStyle/>
          <a:p>
            <a:fld id="{5CBE4852-AC55-7B4D-8321-6E6265BFCA69}" type="datetime2">
              <a:rPr lang="en-GB"/>
              <a:pPr/>
              <a:t>Sunday, 6 March 16</a:t>
            </a:fld>
            <a:endParaRPr lang="fi-FI"/>
          </a:p>
        </p:txBody>
      </p:sp>
      <p:sp>
        <p:nvSpPr>
          <p:cNvPr id="5" name="Footer Placeholder 4"/>
          <p:cNvSpPr>
            <a:spLocks noGrp="1"/>
          </p:cNvSpPr>
          <p:nvPr>
            <p:ph type="ftr" sz="quarter" idx="11"/>
          </p:nvPr>
        </p:nvSpPr>
        <p:spPr/>
        <p:txBody>
          <a:bodyPr/>
          <a:lstStyle/>
          <a:p>
            <a:r>
              <a:rPr lang="en-US"/>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40</a:t>
            </a:fld>
            <a:endParaRPr lang="uk-UA"/>
          </a:p>
        </p:txBody>
      </p:sp>
    </p:spTree>
    <p:extLst>
      <p:ext uri="{BB962C8B-B14F-4D97-AF65-F5344CB8AC3E}">
        <p14:creationId xmlns:p14="http://schemas.microsoft.com/office/powerpoint/2010/main" val="39227916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a:t>Littlewood’s Law. </a:t>
            </a:r>
          </a:p>
          <a:p>
            <a:r>
              <a:rPr lang="en-US"/>
              <a:t>we are awake eight hours each day</a:t>
            </a:r>
          </a:p>
          <a:p>
            <a:r>
              <a:rPr lang="en-US"/>
              <a:t>we see and hear things happening at a rate of one per second. </a:t>
            </a:r>
          </a:p>
          <a:p>
            <a:r>
              <a:rPr lang="en-US"/>
              <a:t>total number of events that happen to us is about 30,000 per day, or about a million per month. </a:t>
            </a:r>
          </a:p>
          <a:p>
            <a:r>
              <a:rPr lang="en-US"/>
              <a:t>If a miracle is and event that happens about one per million events. </a:t>
            </a:r>
          </a:p>
          <a:p>
            <a:r>
              <a:rPr lang="en-US"/>
              <a:t>Therefore we should expect about one miracle to happen, on the average, every month.</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41</a:t>
            </a:fld>
            <a:endParaRPr lang="uk-UA"/>
          </a:p>
        </p:txBody>
      </p:sp>
    </p:spTree>
    <p:extLst>
      <p:ext uri="{BB962C8B-B14F-4D97-AF65-F5344CB8AC3E}">
        <p14:creationId xmlns:p14="http://schemas.microsoft.com/office/powerpoint/2010/main" val="2324035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a:t>The multiple comparison problem</a:t>
            </a:r>
          </a:p>
          <a:p>
            <a:r>
              <a:rPr lang="en-US"/>
              <a:t>as the number of genes compared between two conditions increases, it becomes more likely that the condition being compared will appear to differ in terms of at least one gene just by chance.</a:t>
            </a:r>
          </a:p>
          <a:p>
            <a:r>
              <a:rPr lang="en-US"/>
              <a:t>if I set 9 H or T out of 10 tosses as indicating a coin is biased, the more coins I toss the greater the chance of getting 9 out of 10 for one of them even though it is not biased</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42</a:t>
            </a:fld>
            <a:endParaRPr lang="uk-UA"/>
          </a:p>
        </p:txBody>
      </p:sp>
    </p:spTree>
    <p:extLst>
      <p:ext uri="{BB962C8B-B14F-4D97-AF65-F5344CB8AC3E}">
        <p14:creationId xmlns:p14="http://schemas.microsoft.com/office/powerpoint/2010/main" val="5388252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a:t>There are various strategies for reducing this ie. for controling the false positives in a set of multiple comparisons</a:t>
            </a:r>
          </a:p>
          <a:p>
            <a:r>
              <a:rPr lang="en-US"/>
              <a:t>Which strategy to choose can depends on the purpose of the study.</a:t>
            </a:r>
          </a:p>
          <a:p>
            <a:pPr lvl="1"/>
            <a:r>
              <a:rPr lang="en-US"/>
              <a:t>If preventing getting false positives is important choose a conservative correction</a:t>
            </a:r>
          </a:p>
          <a:p>
            <a:pPr lvl="1"/>
            <a:r>
              <a:rPr lang="en-US"/>
              <a:t>if preventing getting false negitives is important choose a more permissive correction</a:t>
            </a:r>
          </a:p>
          <a:p>
            <a:r>
              <a:rPr lang="en-US"/>
              <a:t>If you are on a fishing expidition looking for candidate genes you should control for multiple comparisons</a:t>
            </a:r>
          </a:p>
        </p:txBody>
      </p:sp>
      <p:sp>
        <p:nvSpPr>
          <p:cNvPr id="3" name="Date Placeholder 2"/>
          <p:cNvSpPr>
            <a:spLocks noGrp="1"/>
          </p:cNvSpPr>
          <p:nvPr>
            <p:ph type="dt" sz="half" idx="10"/>
          </p:nvPr>
        </p:nvSpPr>
        <p:spPr/>
        <p:txBody>
          <a:bodyPr/>
          <a:lstStyle/>
          <a:p>
            <a:fld id="{8C9344C8-D176-6D4A-A6D8-0A429F31B992}" type="datetime2">
              <a:t>Sunday, 6 March 16</a:t>
            </a:fld>
            <a:endParaRPr lang="fi-FI"/>
          </a:p>
        </p:txBody>
      </p:sp>
      <p:sp>
        <p:nvSpPr>
          <p:cNvPr id="4" name="Footer Placeholder 3"/>
          <p:cNvSpPr>
            <a:spLocks noGrp="1"/>
          </p:cNvSpPr>
          <p:nvPr>
            <p:ph type="ftr" sz="quarter" idx="11"/>
          </p:nvPr>
        </p:nvSpPr>
        <p:spPr/>
        <p:txBody>
          <a:bodyPr/>
          <a:lstStyle/>
          <a:p>
            <a:r>
              <a:rPr lang="en-US"/>
              <a:t>BS32010 RNA-seq I</a:t>
            </a:r>
          </a:p>
        </p:txBody>
      </p:sp>
      <p:sp>
        <p:nvSpPr>
          <p:cNvPr id="5" name="Slide Number Placeholder 4"/>
          <p:cNvSpPr>
            <a:spLocks noGrp="1"/>
          </p:cNvSpPr>
          <p:nvPr>
            <p:ph type="sldNum" sz="quarter" idx="12"/>
          </p:nvPr>
        </p:nvSpPr>
        <p:spPr/>
        <p:txBody>
          <a:bodyPr/>
          <a:lstStyle/>
          <a:p>
            <a:fld id="{6EFD1E12-28FE-0048-AE2F-A944ECEB4398}" type="slidenum">
              <a:rPr lang="uk-UA"/>
              <a:t>43</a:t>
            </a:fld>
            <a:endParaRPr lang="uk-UA"/>
          </a:p>
        </p:txBody>
      </p:sp>
    </p:spTree>
    <p:extLst>
      <p:ext uri="{BB962C8B-B14F-4D97-AF65-F5344CB8AC3E}">
        <p14:creationId xmlns:p14="http://schemas.microsoft.com/office/powerpoint/2010/main" val="34715563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pPr algn="l"/>
            <a:r>
              <a:rPr lang="en-US"/>
              <a:t>“This model will be a simplification and an idealization, and consequently a falsification. It is hoped that the features retained for discussion are those of greatest importance in the present state of knowledge”</a:t>
            </a:r>
          </a:p>
          <a:p>
            <a:pPr algn="l"/>
            <a:r>
              <a:rPr lang="en-US"/>
              <a:t>Alan Turing 1952</a:t>
            </a:r>
          </a:p>
        </p:txBody>
      </p:sp>
      <p:sp>
        <p:nvSpPr>
          <p:cNvPr id="4" name="Date Placeholder 3"/>
          <p:cNvSpPr>
            <a:spLocks noGrp="1"/>
          </p:cNvSpPr>
          <p:nvPr>
            <p:ph type="dt" sz="half" idx="10"/>
          </p:nvPr>
        </p:nvSpPr>
        <p:spPr/>
        <p:txBody>
          <a:bodyPr/>
          <a:lstStyle/>
          <a:p>
            <a:fld id="{5CBE4852-AC55-7B4D-8321-6E6265BFCA69}" type="datetime2">
              <a:rPr lang="en-GB"/>
              <a:pPr/>
              <a:t>Sunday, 6 March 16</a:t>
            </a:fld>
            <a:endParaRPr lang="fi-FI"/>
          </a:p>
        </p:txBody>
      </p:sp>
      <p:sp>
        <p:nvSpPr>
          <p:cNvPr id="5" name="Footer Placeholder 4"/>
          <p:cNvSpPr>
            <a:spLocks noGrp="1"/>
          </p:cNvSpPr>
          <p:nvPr>
            <p:ph type="ftr" sz="quarter" idx="11"/>
          </p:nvPr>
        </p:nvSpPr>
        <p:spPr/>
        <p:txBody>
          <a:bodyPr/>
          <a:lstStyle/>
          <a:p>
            <a:r>
              <a:rPr lang="en-US"/>
              <a:t>BS32010 RNA-seq I</a:t>
            </a:r>
          </a:p>
        </p:txBody>
      </p:sp>
      <p:sp>
        <p:nvSpPr>
          <p:cNvPr id="6" name="Slide Number Placeholder 5"/>
          <p:cNvSpPr>
            <a:spLocks noGrp="1"/>
          </p:cNvSpPr>
          <p:nvPr>
            <p:ph type="sldNum" sz="quarter" idx="12"/>
          </p:nvPr>
        </p:nvSpPr>
        <p:spPr/>
        <p:txBody>
          <a:bodyPr/>
          <a:lstStyle/>
          <a:p>
            <a:fld id="{6EFD1E12-28FE-0048-AE2F-A944ECEB4398}" type="slidenum">
              <a:rPr lang="uk-UA"/>
              <a:pPr/>
              <a:t>44</a:t>
            </a:fld>
            <a:endParaRPr lang="uk-UA"/>
          </a:p>
        </p:txBody>
      </p:sp>
    </p:spTree>
    <p:extLst>
      <p:ext uri="{BB962C8B-B14F-4D97-AF65-F5344CB8AC3E}">
        <p14:creationId xmlns:p14="http://schemas.microsoft.com/office/powerpoint/2010/main" val="2462031271"/>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5787</TotalTime>
  <Words>3191</Words>
  <Application>Microsoft Macintosh PowerPoint</Application>
  <PresentationFormat>On-screen Show (4:3)</PresentationFormat>
  <Paragraphs>424</Paragraphs>
  <Slides>45</Slides>
  <Notes>45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45</vt:i4>
      </vt:variant>
    </vt:vector>
  </HeadingPairs>
  <TitlesOfParts>
    <vt:vector size="48" baseType="lpstr">
      <vt:lpstr>Default Theme</vt:lpstr>
      <vt:lpstr>Equation</vt:lpstr>
      <vt:lpstr>Microsoft Equation</vt:lpstr>
      <vt:lpstr>Differential Expression Analysis</vt:lpstr>
      <vt:lpstr>Statistics Refresher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Shape of RNA-Seq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Normalisation</vt:lpstr>
      <vt:lpstr>PowerPoint Presentation</vt:lpstr>
      <vt:lpstr>PowerPoint Presentation</vt:lpstr>
      <vt:lpstr>PowerPoint Presentation</vt:lpstr>
      <vt:lpstr>PowerPoint Presentation</vt:lpstr>
      <vt:lpstr>PowerPoint Presentation</vt:lpstr>
      <vt:lpstr>PowerPoint Presentation</vt:lpstr>
      <vt:lpstr>Models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Multiple Test Correction</vt:lpstr>
      <vt:lpstr>PowerPoint Presentation</vt:lpstr>
      <vt:lpstr>PowerPoint Presentation</vt:lpstr>
      <vt:lpstr>PowerPoint Presentation</vt:lpstr>
      <vt:lpstr>PowerPoint Presentation</vt:lpstr>
    </vt:vector>
  </TitlesOfParts>
  <Company>University of Dundee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Differential Expression Analysis</dc:title>
  <dc:creator>Pieta Schofield</dc:creator>
  <cp:lastModifiedBy>Pieta Schofield</cp:lastModifiedBy>
  <cp:revision>75</cp:revision>
  <cp:lastPrinted>2016-02-11T16:35:06Z</cp:lastPrinted>
  <dcterms:created xsi:type="dcterms:W3CDTF">2016-02-01T15:59:46Z</dcterms:created>
  <dcterms:modified xsi:type="dcterms:W3CDTF">2016-03-06T16:16:33Z</dcterms:modified>
</cp:coreProperties>
</file>