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58" r:id="rId1"/>
  </p:sldMasterIdLst>
  <p:notesMasterIdLst>
    <p:notesMasterId r:id="rId49"/>
  </p:notesMasterIdLst>
  <p:handoutMasterIdLst>
    <p:handoutMasterId r:id="rId50"/>
  </p:handoutMasterIdLst>
  <p:sldIdLst>
    <p:sldId id="256" r:id="rId2"/>
    <p:sldId id="276" r:id="rId3"/>
    <p:sldId id="275" r:id="rId4"/>
    <p:sldId id="281" r:id="rId5"/>
    <p:sldId id="282" r:id="rId6"/>
    <p:sldId id="283" r:id="rId7"/>
    <p:sldId id="285" r:id="rId8"/>
    <p:sldId id="310" r:id="rId9"/>
    <p:sldId id="262" r:id="rId10"/>
    <p:sldId id="258" r:id="rId11"/>
    <p:sldId id="266" r:id="rId12"/>
    <p:sldId id="260" r:id="rId13"/>
    <p:sldId id="259" r:id="rId14"/>
    <p:sldId id="261" r:id="rId15"/>
    <p:sldId id="267" r:id="rId16"/>
    <p:sldId id="293" r:id="rId17"/>
    <p:sldId id="288" r:id="rId18"/>
    <p:sldId id="289" r:id="rId19"/>
    <p:sldId id="287" r:id="rId20"/>
    <p:sldId id="294" r:id="rId21"/>
    <p:sldId id="269" r:id="rId22"/>
    <p:sldId id="265" r:id="rId23"/>
    <p:sldId id="268" r:id="rId24"/>
    <p:sldId id="270" r:id="rId25"/>
    <p:sldId id="271" r:id="rId26"/>
    <p:sldId id="272" r:id="rId27"/>
    <p:sldId id="273" r:id="rId28"/>
    <p:sldId id="274" r:id="rId29"/>
    <p:sldId id="277" r:id="rId30"/>
    <p:sldId id="284" r:id="rId31"/>
    <p:sldId id="302" r:id="rId32"/>
    <p:sldId id="304" r:id="rId33"/>
    <p:sldId id="303" r:id="rId34"/>
    <p:sldId id="306" r:id="rId35"/>
    <p:sldId id="291" r:id="rId36"/>
    <p:sldId id="292" r:id="rId37"/>
    <p:sldId id="280" r:id="rId38"/>
    <p:sldId id="286" r:id="rId39"/>
    <p:sldId id="295" r:id="rId40"/>
    <p:sldId id="296" r:id="rId41"/>
    <p:sldId id="300" r:id="rId42"/>
    <p:sldId id="299" r:id="rId43"/>
    <p:sldId id="298" r:id="rId44"/>
    <p:sldId id="307" r:id="rId45"/>
    <p:sldId id="301" r:id="rId46"/>
    <p:sldId id="308" r:id="rId47"/>
    <p:sldId id="297"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72" d="100"/>
          <a:sy n="172" d="100"/>
        </p:scale>
        <p:origin x="-592"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9" d="100"/>
          <a:sy n="139" d="100"/>
        </p:scale>
        <p:origin x="-445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47527E-FCF7-6D41-A376-116BC732FE6B}" type="datetimeFigureOut">
              <a:t>08-05-16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8016D7-2AA2-2341-953C-9F4C297274CC}" type="slidenum">
              <a:t>‹#›</a:t>
            </a:fld>
            <a:endParaRPr lang="en-US" dirty="0"/>
          </a:p>
        </p:txBody>
      </p:sp>
    </p:spTree>
    <p:extLst>
      <p:ext uri="{BB962C8B-B14F-4D97-AF65-F5344CB8AC3E}">
        <p14:creationId xmlns:p14="http://schemas.microsoft.com/office/powerpoint/2010/main" val="15504734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6F0C5-3B32-694A-A98B-F1724FEA6E5D}" type="datetimeFigureOut">
              <a:t>08-05-16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073E15-8F2E-ED48-BBF4-26863E54E5E9}" type="slidenum">
              <a:t>‹#›</a:t>
            </a:fld>
            <a:endParaRPr lang="en-US" dirty="0"/>
          </a:p>
        </p:txBody>
      </p:sp>
    </p:spTree>
    <p:extLst>
      <p:ext uri="{BB962C8B-B14F-4D97-AF65-F5344CB8AC3E}">
        <p14:creationId xmlns:p14="http://schemas.microsoft.com/office/powerpoint/2010/main" val="41561939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t>0</a:t>
            </a:fld>
            <a:endParaRPr lang="en-US" dirty="0"/>
          </a:p>
        </p:txBody>
      </p:sp>
    </p:spTree>
    <p:extLst>
      <p:ext uri="{BB962C8B-B14F-4D97-AF65-F5344CB8AC3E}">
        <p14:creationId xmlns:p14="http://schemas.microsoft.com/office/powerpoint/2010/main" val="42265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a:t>
            </a:fld>
            <a:endParaRPr lang="uk-UA"/>
          </a:p>
        </p:txBody>
      </p:sp>
    </p:spTree>
    <p:extLst>
      <p:ext uri="{BB962C8B-B14F-4D97-AF65-F5344CB8AC3E}">
        <p14:creationId xmlns:p14="http://schemas.microsoft.com/office/powerpoint/2010/main" val="153927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a:t>
            </a:fld>
            <a:endParaRPr lang="uk-UA"/>
          </a:p>
        </p:txBody>
      </p:sp>
    </p:spTree>
    <p:extLst>
      <p:ext uri="{BB962C8B-B14F-4D97-AF65-F5344CB8AC3E}">
        <p14:creationId xmlns:p14="http://schemas.microsoft.com/office/powerpoint/2010/main" val="4279810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a:t>
            </a:r>
            <a:r>
              <a:rPr lang="en-US" baseline="0" dirty="0"/>
              <a:t> is generally considered to be just the code that stores the information. Generally the molecules that are considered to be active with in a cell are RNA’s and proteins. RNA-seq hopes to use HTS to study what active molecules are present in a particular cell or condition and do it on a whole genome scale.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a:t>
            </a:fld>
            <a:endParaRPr lang="uk-UA"/>
          </a:p>
        </p:txBody>
      </p:sp>
    </p:spTree>
    <p:extLst>
      <p:ext uri="{BB962C8B-B14F-4D97-AF65-F5344CB8AC3E}">
        <p14:creationId xmlns:p14="http://schemas.microsoft.com/office/powerpoint/2010/main" val="197208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RNA-seq</a:t>
            </a:r>
            <a:r>
              <a:rPr lang="en-US" baseline="0" dirty="0"/>
              <a:t> is gradually replacing microarrays as the technology of choice for doing this. In microarrays RNA was extracted from a sample converted to cDNA and tagged with a fluorescent label, then hybridised to probes fixed to a slide. The amount of fluorescence was taken as a measure for the amount of RNA present in the sample from the region of the genome the probe was from. It was limited because you had to know what you were looking for and design the chip to have those probes on.</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a:t>
            </a:fld>
            <a:endParaRPr lang="uk-UA"/>
          </a:p>
        </p:txBody>
      </p:sp>
    </p:spTree>
    <p:extLst>
      <p:ext uri="{BB962C8B-B14F-4D97-AF65-F5344CB8AC3E}">
        <p14:creationId xmlns:p14="http://schemas.microsoft.com/office/powerpoint/2010/main" val="560515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RNA-seq</a:t>
            </a:r>
            <a:r>
              <a:rPr lang="en-US" baseline="0" dirty="0"/>
              <a:t> attempts to be a better alternative, As we will see later the normalisation issue is not really much simpler.</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5</a:t>
            </a:fld>
            <a:endParaRPr lang="uk-UA"/>
          </a:p>
        </p:txBody>
      </p:sp>
    </p:spTree>
    <p:extLst>
      <p:ext uri="{BB962C8B-B14F-4D97-AF65-F5344CB8AC3E}">
        <p14:creationId xmlns:p14="http://schemas.microsoft.com/office/powerpoint/2010/main" val="2433204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RNA-seq can be used for several applications</a:t>
            </a:r>
            <a:r>
              <a:rPr lang="en-US" baseline="0" dirty="0"/>
              <a:t>. </a:t>
            </a:r>
          </a:p>
        </p:txBody>
      </p:sp>
      <p:sp>
        <p:nvSpPr>
          <p:cNvPr id="4" name="Slide Number Placeholder 3"/>
          <p:cNvSpPr>
            <a:spLocks noGrp="1"/>
          </p:cNvSpPr>
          <p:nvPr>
            <p:ph type="sldNum" sz="quarter" idx="10"/>
          </p:nvPr>
        </p:nvSpPr>
        <p:spPr/>
        <p:txBody>
          <a:bodyPr/>
          <a:lstStyle/>
          <a:p>
            <a:fld id="{72073E15-8F2E-ED48-BBF4-26863E54E5E9}" type="slidenum">
              <a:rPr lang="uk-UA"/>
              <a:t>6</a:t>
            </a:fld>
            <a:endParaRPr lang="uk-UA"/>
          </a:p>
        </p:txBody>
      </p:sp>
    </p:spTree>
    <p:extLst>
      <p:ext uri="{BB962C8B-B14F-4D97-AF65-F5344CB8AC3E}">
        <p14:creationId xmlns:p14="http://schemas.microsoft.com/office/powerpoint/2010/main" val="4185325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RNA in a cell</a:t>
            </a:r>
            <a:r>
              <a:rPr lang="en-US" baseline="0" dirty="0"/>
              <a:t> is ribosomal RNA (the machine that translates RNA to protein) or transfer RNA the chaperone that carries amino acid residues to the ribosome.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9</a:t>
            </a:fld>
            <a:endParaRPr lang="uk-UA"/>
          </a:p>
        </p:txBody>
      </p:sp>
    </p:spTree>
    <p:extLst>
      <p:ext uri="{BB962C8B-B14F-4D97-AF65-F5344CB8AC3E}">
        <p14:creationId xmlns:p14="http://schemas.microsoft.com/office/powerpoint/2010/main" val="825252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a:t>
            </a:r>
            <a:r>
              <a:rPr lang="en-US" baseline="0" dirty="0"/>
              <a:t> a signal in the data for the 2-5% of the “interesting” RNA the uninteresting rRNA must be removed first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10</a:t>
            </a:fld>
            <a:endParaRPr lang="uk-UA"/>
          </a:p>
        </p:txBody>
      </p:sp>
    </p:spTree>
    <p:extLst>
      <p:ext uri="{BB962C8B-B14F-4D97-AF65-F5344CB8AC3E}">
        <p14:creationId xmlns:p14="http://schemas.microsoft.com/office/powerpoint/2010/main" val="1728680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a:t>
            </a:r>
            <a:r>
              <a:rPr lang="en-US" baseline="0" dirty="0"/>
              <a:t> of the interesting RNA has a polyA tail and a 5’ cap this can be used for pulling the interesting RNA out of the sample. The alternative if you want to have interesting RNA that doesn’t have a polyA tail is to use a ribosomal RNA depletion kit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11</a:t>
            </a:fld>
            <a:endParaRPr lang="uk-UA"/>
          </a:p>
        </p:txBody>
      </p:sp>
    </p:spTree>
    <p:extLst>
      <p:ext uri="{BB962C8B-B14F-4D97-AF65-F5344CB8AC3E}">
        <p14:creationId xmlns:p14="http://schemas.microsoft.com/office/powerpoint/2010/main" val="164121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13</a:t>
            </a:fld>
            <a:endParaRPr lang="uk-UA"/>
          </a:p>
        </p:txBody>
      </p:sp>
    </p:spTree>
    <p:extLst>
      <p:ext uri="{BB962C8B-B14F-4D97-AF65-F5344CB8AC3E}">
        <p14:creationId xmlns:p14="http://schemas.microsoft.com/office/powerpoint/2010/main" val="3593122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attempt to get some measure of quantitation it is possible to put in a fixed</a:t>
            </a:r>
            <a:r>
              <a:rPr lang="en-US" baseline="0" dirty="0"/>
              <a:t> amount of known artificial RNAs called “spike-ins” into the library. The relative proportion of the genetic to the artificial RNA give a measure of how much total genetic RNA was in the mix</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14</a:t>
            </a:fld>
            <a:endParaRPr lang="uk-UA"/>
          </a:p>
        </p:txBody>
      </p:sp>
    </p:spTree>
    <p:extLst>
      <p:ext uri="{BB962C8B-B14F-4D97-AF65-F5344CB8AC3E}">
        <p14:creationId xmlns:p14="http://schemas.microsoft.com/office/powerpoint/2010/main" val="2963422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 can sometimes</a:t>
            </a:r>
            <a:r>
              <a:rPr lang="en-US" baseline="0" dirty="0"/>
              <a:t> come from overlapping genes on opposite strands. To enable the detection of which stand and RNA comes from and hence which gene it is useful to perform stranded RNA-seq. This is a recent innovation many older dataset are unstranded.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15</a:t>
            </a:fld>
            <a:endParaRPr lang="uk-UA"/>
          </a:p>
        </p:txBody>
      </p:sp>
    </p:spTree>
    <p:extLst>
      <p:ext uri="{BB962C8B-B14F-4D97-AF65-F5344CB8AC3E}">
        <p14:creationId xmlns:p14="http://schemas.microsoft.com/office/powerpoint/2010/main" val="1720029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ingredients</a:t>
            </a:r>
            <a:r>
              <a:rPr lang="en-US" baseline="0" dirty="0"/>
              <a:t> of an RNA-seq experiment are much the same as those of any well designed experiment.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17</a:t>
            </a:fld>
            <a:endParaRPr lang="uk-UA"/>
          </a:p>
        </p:txBody>
      </p:sp>
    </p:spTree>
    <p:extLst>
      <p:ext uri="{BB962C8B-B14F-4D97-AF65-F5344CB8AC3E}">
        <p14:creationId xmlns:p14="http://schemas.microsoft.com/office/powerpoint/2010/main" val="254234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 the</a:t>
            </a:r>
            <a:r>
              <a:rPr lang="en-US" baseline="0" dirty="0"/>
              <a:t> effect of number of replicates on the ability to detect as significant changing genes between two conditions. It was from and experiment with 42 replicates. The number of gene that were found as significantly different in the full 42 replicate analysis was take and the gold standard. The True positive rate reflect what proportion of these gold standard gene are identified as significant. The concept of log fold change is the log base 2 of the ratio of the expression in the two conditions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18</a:t>
            </a:fld>
            <a:endParaRPr lang="uk-UA"/>
          </a:p>
        </p:txBody>
      </p:sp>
    </p:spTree>
    <p:extLst>
      <p:ext uri="{BB962C8B-B14F-4D97-AF65-F5344CB8AC3E}">
        <p14:creationId xmlns:p14="http://schemas.microsoft.com/office/powerpoint/2010/main" val="173733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Mixing things</a:t>
            </a:r>
            <a:r>
              <a:rPr lang="en-US" baseline="0" dirty="0"/>
              <a:t> up where possible is common sense. Do not do all of one condition with one kit (or on one day) and all of the other with a different kit for example, since it is impossible to tell if the effect is due to the conditions or the kit (or day)</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19</a:t>
            </a:fld>
            <a:endParaRPr lang="uk-UA"/>
          </a:p>
        </p:txBody>
      </p:sp>
    </p:spTree>
    <p:extLst>
      <p:ext uri="{BB962C8B-B14F-4D97-AF65-F5344CB8AC3E}">
        <p14:creationId xmlns:p14="http://schemas.microsoft.com/office/powerpoint/2010/main" val="3090105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FastQC</a:t>
            </a:r>
            <a:r>
              <a:rPr lang="en-US" baseline="0" dirty="0"/>
              <a:t> applies. Though often in RNA-seq for differential expression people are less fussy about QC, but for SNP detection and transcriptome assembly it is important.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21</a:t>
            </a:fld>
            <a:endParaRPr lang="uk-UA"/>
          </a:p>
        </p:txBody>
      </p:sp>
    </p:spTree>
    <p:extLst>
      <p:ext uri="{BB962C8B-B14F-4D97-AF65-F5344CB8AC3E}">
        <p14:creationId xmlns:p14="http://schemas.microsoft.com/office/powerpoint/2010/main" val="4184259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come from</a:t>
            </a:r>
            <a:r>
              <a:rPr lang="en-US" baseline="0" dirty="0"/>
              <a:t> RNA and RNA is often spliced, introns have been removed so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22</a:t>
            </a:fld>
            <a:endParaRPr lang="uk-UA"/>
          </a:p>
        </p:txBody>
      </p:sp>
    </p:spTree>
    <p:extLst>
      <p:ext uri="{BB962C8B-B14F-4D97-AF65-F5344CB8AC3E}">
        <p14:creationId xmlns:p14="http://schemas.microsoft.com/office/powerpoint/2010/main" val="3548357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genomic reference (whole genome sequence one sequence per chromosome)</a:t>
            </a:r>
            <a:r>
              <a:rPr lang="en-US" baseline="0" dirty="0"/>
              <a:t> </a:t>
            </a:r>
          </a:p>
          <a:p>
            <a:r>
              <a:rPr lang="en-US" baseline="0" dirty="0"/>
              <a:t>	</a:t>
            </a:r>
            <a:r>
              <a:rPr lang="en-US" dirty="0"/>
              <a:t>align the reads to the reference</a:t>
            </a:r>
          </a:p>
          <a:p>
            <a:r>
              <a:rPr lang="en-US" dirty="0"/>
              <a:t>	for list of regions associated with features of interest (typically genes) find how many reads map to those regions</a:t>
            </a:r>
          </a:p>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23</a:t>
            </a:fld>
            <a:endParaRPr lang="uk-UA"/>
          </a:p>
        </p:txBody>
      </p:sp>
    </p:spTree>
    <p:extLst>
      <p:ext uri="{BB962C8B-B14F-4D97-AF65-F5344CB8AC3E}">
        <p14:creationId xmlns:p14="http://schemas.microsoft.com/office/powerpoint/2010/main" val="10711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you can have a go!</a:t>
            </a:r>
          </a:p>
        </p:txBody>
      </p:sp>
      <p:sp>
        <p:nvSpPr>
          <p:cNvPr id="4" name="Slide Number Placeholder 3"/>
          <p:cNvSpPr>
            <a:spLocks noGrp="1"/>
          </p:cNvSpPr>
          <p:nvPr>
            <p:ph type="sldNum" sz="quarter" idx="10"/>
          </p:nvPr>
        </p:nvSpPr>
        <p:spPr/>
        <p:txBody>
          <a:bodyPr/>
          <a:lstStyle/>
          <a:p>
            <a:fld id="{72073E15-8F2E-ED48-BBF4-26863E54E5E9}" type="slidenum">
              <a:rPr lang="uk-UA"/>
              <a:t>28</a:t>
            </a:fld>
            <a:endParaRPr lang="uk-UA"/>
          </a:p>
        </p:txBody>
      </p:sp>
    </p:spTree>
    <p:extLst>
      <p:ext uri="{BB962C8B-B14F-4D97-AF65-F5344CB8AC3E}">
        <p14:creationId xmlns:p14="http://schemas.microsoft.com/office/powerpoint/2010/main" val="755401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Exploring the raw data is important</a:t>
            </a:r>
            <a:r>
              <a:rPr lang="en-US" baseline="0" dirty="0" smtClean="0"/>
              <a:t> to reveal potential problems and biases in the data. Some of these can be adjusted for through “normalisation”. However some analysis and statistical inference performs modeling on adjusted (</a:t>
            </a:r>
            <a:r>
              <a:rPr lang="en-US" baseline="0" dirty="0" err="1" smtClean="0"/>
              <a:t>normalised</a:t>
            </a:r>
            <a:r>
              <a:rPr lang="en-US" baseline="0" dirty="0" smtClean="0"/>
              <a:t>) data and others use the raw data but include the adjustments in the model rather than </a:t>
            </a:r>
            <a:r>
              <a:rPr lang="en-US" baseline="0" smtClean="0"/>
              <a:t>the data.</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29</a:t>
            </a:fld>
            <a:endParaRPr lang="uk-UA"/>
          </a:p>
        </p:txBody>
      </p:sp>
    </p:spTree>
    <p:extLst>
      <p:ext uri="{BB962C8B-B14F-4D97-AF65-F5344CB8AC3E}">
        <p14:creationId xmlns:p14="http://schemas.microsoft.com/office/powerpoint/2010/main" val="471315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“PCA is mathematically defined as an orthogonal linear transformation that transforms the data to a new coordinate system such that the greatest variance by some projection of the data comes to lie on the first coordinate (called the first principal component), the second greatest variance on the second coordinate, and so 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“MDS is used to reduce the dimensionality by giving the dissimilarity scores from each pair of</a:t>
            </a:r>
            <a:r>
              <a:rPr lang="en-US" sz="1200" kern="1200" baseline="0" dirty="0" smtClean="0">
                <a:solidFill>
                  <a:schemeClr val="tx1"/>
                </a:solidFill>
                <a:latin typeface="+mn-lt"/>
                <a:ea typeface="+mn-ea"/>
                <a:cs typeface="+mn-cs"/>
              </a:rPr>
              <a:t> expression profiles”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31</a:t>
            </a:fld>
            <a:endParaRPr lang="uk-UA"/>
          </a:p>
        </p:txBody>
      </p:sp>
    </p:spTree>
    <p:extLst>
      <p:ext uri="{BB962C8B-B14F-4D97-AF65-F5344CB8AC3E}">
        <p14:creationId xmlns:p14="http://schemas.microsoft.com/office/powerpoint/2010/main" val="1860029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helpful to visualise the distribution of expression in the</a:t>
            </a:r>
            <a:r>
              <a:rPr lang="en-US" baseline="0" dirty="0"/>
              <a:t> samples. The relative log expression plot shows the distribution of the genes in each sample relative to the median expression of all genes across all samples. This can highlight issues such as here there appears to be higher expression recorded in the Snf2 mutant samples than in the WT samples. While this might be a real biological issue it might also be worth investigating if there is a batch effect here.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32</a:t>
            </a:fld>
            <a:endParaRPr lang="uk-UA"/>
          </a:p>
        </p:txBody>
      </p:sp>
    </p:spTree>
    <p:extLst>
      <p:ext uri="{BB962C8B-B14F-4D97-AF65-F5344CB8AC3E}">
        <p14:creationId xmlns:p14="http://schemas.microsoft.com/office/powerpoint/2010/main" val="1972278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Hierarchical</a:t>
            </a:r>
            <a:r>
              <a:rPr lang="en-US" baseline="0" dirty="0"/>
              <a:t> aglomerative clustering can also reveal relationships between samples. Here the clustering was performed on the distance between the samples as measured by the strength of the correlation between gene expression profiles.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33</a:t>
            </a:fld>
            <a:endParaRPr lang="uk-UA"/>
          </a:p>
        </p:txBody>
      </p:sp>
    </p:spTree>
    <p:extLst>
      <p:ext uri="{BB962C8B-B14F-4D97-AF65-F5344CB8AC3E}">
        <p14:creationId xmlns:p14="http://schemas.microsoft.com/office/powerpoint/2010/main" val="1332841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plot in differential expression analysis</a:t>
            </a:r>
            <a:r>
              <a:rPr lang="en-US" baseline="0" dirty="0"/>
              <a:t> visualisation is the MA plot M is the measure of differential expression (often the log or the ratio the expression in the two conditions) and A is the mean expression of the two conditions.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34</a:t>
            </a:fld>
            <a:endParaRPr lang="uk-UA"/>
          </a:p>
        </p:txBody>
      </p:sp>
    </p:spTree>
    <p:extLst>
      <p:ext uri="{BB962C8B-B14F-4D97-AF65-F5344CB8AC3E}">
        <p14:creationId xmlns:p14="http://schemas.microsoft.com/office/powerpoint/2010/main" val="1710331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a:t>
            </a:r>
            <a:r>
              <a:rPr lang="en-US" baseline="0" dirty="0"/>
              <a:t> plots attempt to plot the fold change (the M value of the MA plot) against the statistical significance value (adjusted p-value or False discovery rate).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35</a:t>
            </a:fld>
            <a:endParaRPr lang="uk-UA"/>
          </a:p>
        </p:txBody>
      </p:sp>
    </p:spTree>
    <p:extLst>
      <p:ext uri="{BB962C8B-B14F-4D97-AF65-F5344CB8AC3E}">
        <p14:creationId xmlns:p14="http://schemas.microsoft.com/office/powerpoint/2010/main" val="630956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point flogging</a:t>
            </a:r>
            <a:r>
              <a:rPr lang="en-US" baseline="0" dirty="0"/>
              <a:t> a dead horse.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36</a:t>
            </a:fld>
            <a:endParaRPr lang="uk-UA"/>
          </a:p>
        </p:txBody>
      </p:sp>
    </p:spTree>
    <p:extLst>
      <p:ext uri="{BB962C8B-B14F-4D97-AF65-F5344CB8AC3E}">
        <p14:creationId xmlns:p14="http://schemas.microsoft.com/office/powerpoint/2010/main" val="2167599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Sets of significantly enriched genes</a:t>
            </a:r>
            <a:r>
              <a:rPr lang="en-US" baseline="0" dirty="0"/>
              <a:t> are then generally tested to see if there is any significantly over representation of particular annotations attached to the set of genes. For example are gene fro any signaling pathways or biological functions particular highly represented in the set. To do this various annotation databases can be examined including the Gene Ontology database that holds annotation information on genes regarding particular biological processes, molecular functions and cellular compartments associated with genes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37</a:t>
            </a:fld>
            <a:endParaRPr lang="uk-UA"/>
          </a:p>
        </p:txBody>
      </p:sp>
    </p:spTree>
    <p:extLst>
      <p:ext uri="{BB962C8B-B14F-4D97-AF65-F5344CB8AC3E}">
        <p14:creationId xmlns:p14="http://schemas.microsoft.com/office/powerpoint/2010/main" val="3255601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there a multiple conditions for example cell cycle times c</a:t>
            </a:r>
            <a:r>
              <a:rPr lang="en-US" dirty="0"/>
              <a:t>luster</a:t>
            </a:r>
            <a:r>
              <a:rPr lang="en-US" baseline="0" dirty="0"/>
              <a:t> analysis can be performed to discover sets of genes that are performing in the same way across conditions. This is often visualised as heatmaps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38</a:t>
            </a:fld>
            <a:endParaRPr lang="uk-UA"/>
          </a:p>
        </p:txBody>
      </p:sp>
    </p:spTree>
    <p:extLst>
      <p:ext uri="{BB962C8B-B14F-4D97-AF65-F5344CB8AC3E}">
        <p14:creationId xmlns:p14="http://schemas.microsoft.com/office/powerpoint/2010/main" val="1500611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Pathway</a:t>
            </a:r>
            <a:r>
              <a:rPr lang="en-US" baseline="0" dirty="0"/>
              <a:t> maps showing which genes are up or down regulated are also useful.</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39</a:t>
            </a:fld>
            <a:endParaRPr lang="uk-UA"/>
          </a:p>
        </p:txBody>
      </p:sp>
    </p:spTree>
    <p:extLst>
      <p:ext uri="{BB962C8B-B14F-4D97-AF65-F5344CB8AC3E}">
        <p14:creationId xmlns:p14="http://schemas.microsoft.com/office/powerpoint/2010/main" val="1908459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expression</a:t>
            </a:r>
            <a:r>
              <a:rPr lang="en-US" baseline="0" dirty="0" smtClean="0"/>
              <a:t> “Don’t reinvent the wheel” is a common one, however people are always convinced that they are adding something novel that gives their wheel the edge over the competition or just an improvement over what has gone before. And it is certainly true seldom is the first iteration of a design perfect, new insights and understanding do need incorporating.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smtClean="0"/>
              <a:t>40</a:t>
            </a:fld>
            <a:endParaRPr lang="uk-UA" dirty="0"/>
          </a:p>
        </p:txBody>
      </p:sp>
    </p:spTree>
    <p:extLst>
      <p:ext uri="{BB962C8B-B14F-4D97-AF65-F5344CB8AC3E}">
        <p14:creationId xmlns:p14="http://schemas.microsoft.com/office/powerpoint/2010/main" val="2501741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implimentations of very</a:t>
            </a:r>
            <a:r>
              <a:rPr lang="en-US" baseline="0" dirty="0"/>
              <a:t> similar software tools and often which you use is a matter of personal preference however in some cases some are considered more appropriate for some applications.</a:t>
            </a:r>
          </a:p>
          <a:p>
            <a:endParaRPr lang="en-US" baseline="0" dirty="0"/>
          </a:p>
          <a:p>
            <a:r>
              <a:rPr lang="en-US" baseline="0" dirty="0"/>
              <a:t>Aligners for example, RNA-seq generally requires a splice aware aligner however for simple differential expression analysis subread will surface however for variant calling and snp analysis a more careful aligner such as BWA-MEM is recommended.</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41</a:t>
            </a:fld>
            <a:endParaRPr lang="uk-UA"/>
          </a:p>
        </p:txBody>
      </p:sp>
    </p:spTree>
    <p:extLst>
      <p:ext uri="{BB962C8B-B14F-4D97-AF65-F5344CB8AC3E}">
        <p14:creationId xmlns:p14="http://schemas.microsoft.com/office/powerpoint/2010/main" val="2204281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alignment has been</a:t>
            </a:r>
            <a:r>
              <a:rPr lang="en-US" baseline="0" dirty="0"/>
              <a:t> performed there are also many choices for software to manipulate and analyse the result of the alignment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42</a:t>
            </a:fld>
            <a:endParaRPr lang="uk-UA"/>
          </a:p>
        </p:txBody>
      </p:sp>
    </p:spTree>
    <p:extLst>
      <p:ext uri="{BB962C8B-B14F-4D97-AF65-F5344CB8AC3E}">
        <p14:creationId xmlns:p14="http://schemas.microsoft.com/office/powerpoint/2010/main" val="382724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t>
            </a:r>
            <a:r>
              <a:rPr lang="en-US" baseline="0" dirty="0"/>
              <a:t> similarly there many tools for downstream processing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43</a:t>
            </a:fld>
            <a:endParaRPr lang="uk-UA"/>
          </a:p>
        </p:txBody>
      </p:sp>
    </p:spTree>
    <p:extLst>
      <p:ext uri="{BB962C8B-B14F-4D97-AF65-F5344CB8AC3E}">
        <p14:creationId xmlns:p14="http://schemas.microsoft.com/office/powerpoint/2010/main" val="1336361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commercial packages and</a:t>
            </a:r>
            <a:r>
              <a:rPr lang="en-US" baseline="0" dirty="0"/>
              <a:t> graphical environments for performing analysis are available and often of use for routine investigations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44</a:t>
            </a:fld>
            <a:endParaRPr lang="uk-UA"/>
          </a:p>
        </p:txBody>
      </p:sp>
    </p:spTree>
    <p:extLst>
      <p:ext uri="{BB962C8B-B14F-4D97-AF65-F5344CB8AC3E}">
        <p14:creationId xmlns:p14="http://schemas.microsoft.com/office/powerpoint/2010/main" val="22688997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useful also to be able to understand</a:t>
            </a:r>
            <a:r>
              <a:rPr lang="en-US" baseline="0" dirty="0"/>
              <a:t> the details of what is being done. And sometimes to have access to results in a manner that enables extra investigations. Bioconductor which is a library of packages for the R statistical scripting language and environment is a free open source set of expanding tools.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45</a:t>
            </a:fld>
            <a:endParaRPr lang="uk-UA"/>
          </a:p>
        </p:txBody>
      </p:sp>
    </p:spTree>
    <p:extLst>
      <p:ext uri="{BB962C8B-B14F-4D97-AF65-F5344CB8AC3E}">
        <p14:creationId xmlns:p14="http://schemas.microsoft.com/office/powerpoint/2010/main" val="34999403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people</a:t>
            </a:r>
            <a:r>
              <a:rPr lang="en-US" baseline="0" dirty="0" smtClean="0"/>
              <a:t> will always reinvent the wheel when they think their design provides new insight, or better performance or more trustworthy results. It is not always easy to judge which wheel to use, some may be better suited to some tasks than others and visa versa, and sometimes it comes down to personal preference or budget constraints.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smtClean="0"/>
              <a:t>46</a:t>
            </a:fld>
            <a:endParaRPr lang="uk-UA" dirty="0"/>
          </a:p>
        </p:txBody>
      </p:sp>
    </p:spTree>
    <p:extLst>
      <p:ext uri="{BB962C8B-B14F-4D97-AF65-F5344CB8AC3E}">
        <p14:creationId xmlns:p14="http://schemas.microsoft.com/office/powerpoint/2010/main" val="3904449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74863"/>
            <a:ext cx="7772400" cy="1470025"/>
          </a:xfrm>
          <a:prstGeom prst="rect">
            <a:avLst/>
          </a:prstGeom>
        </p:spPr>
        <p:txBody>
          <a:bodyPr anchor="b" anchorCtr="0">
            <a:noAutofit/>
          </a:bodyPr>
          <a:lstStyle>
            <a:lvl1pPr algn="r">
              <a:defRPr sz="4000">
                <a:solidFill>
                  <a:schemeClr val="tx2"/>
                </a:solidFill>
                <a:latin typeface="Avenir Heavy"/>
              </a:defRPr>
            </a:lvl1pPr>
          </a:lstStyle>
          <a:p>
            <a:r>
              <a:rPr lang="en-GB"/>
              <a:t>Click to edit Master title style</a:t>
            </a:r>
            <a:endParaRPr lang="en-US"/>
          </a:p>
        </p:txBody>
      </p:sp>
      <p:sp>
        <p:nvSpPr>
          <p:cNvPr id="3" name="Subtitle 2"/>
          <p:cNvSpPr>
            <a:spLocks noGrp="1"/>
          </p:cNvSpPr>
          <p:nvPr>
            <p:ph type="subTitle" idx="1"/>
          </p:nvPr>
        </p:nvSpPr>
        <p:spPr>
          <a:xfrm>
            <a:off x="914400" y="4389740"/>
            <a:ext cx="7772400" cy="862841"/>
          </a:xfrm>
        </p:spPr>
        <p:txBody>
          <a:bodyPr anchor="t" anchorCtr="0"/>
          <a:lstStyle>
            <a:lvl1pPr marL="0" indent="0" algn="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a:xfrm>
            <a:off x="6553200" y="5671526"/>
            <a:ext cx="2133600" cy="365125"/>
          </a:xfrm>
        </p:spPr>
        <p:txBody>
          <a:bodyPr/>
          <a:lstStyle>
            <a:lvl1pPr algn="r">
              <a:defRPr>
                <a:solidFill>
                  <a:schemeClr val="tx2"/>
                </a:solidFill>
              </a:defRPr>
            </a:lvl1pPr>
          </a:lstStyle>
          <a:p>
            <a:fld id="{86341FC7-3675-7F49-A042-8E0716BCCBCB}" type="datetime2">
              <a:t>Sunday, 8 May 16</a:t>
            </a:fld>
            <a:endParaRPr lang="fi-FI" dirty="0"/>
          </a:p>
        </p:txBody>
      </p:sp>
      <p:sp>
        <p:nvSpPr>
          <p:cNvPr id="5" name="Footer Placeholder 4"/>
          <p:cNvSpPr>
            <a:spLocks noGrp="1"/>
          </p:cNvSpPr>
          <p:nvPr>
            <p:ph type="ftr" sz="quarter" idx="11"/>
          </p:nvPr>
        </p:nvSpPr>
        <p:spPr>
          <a:xfrm>
            <a:off x="5791200" y="5268916"/>
            <a:ext cx="2895600" cy="365125"/>
          </a:xfrm>
        </p:spPr>
        <p:txBody>
          <a:bodyPr anchor="t" anchorCtr="0"/>
          <a:lstStyle>
            <a:lvl1pPr algn="r">
              <a:defRPr sz="2000">
                <a:solidFill>
                  <a:schemeClr val="tx2"/>
                </a:solidFill>
              </a:defRPr>
            </a:lvl1p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a:t>
            </a:fld>
            <a:endParaRPr lang="uk-UA"/>
          </a:p>
        </p:txBody>
      </p:sp>
    </p:spTree>
    <p:extLst>
      <p:ext uri="{BB962C8B-B14F-4D97-AF65-F5344CB8AC3E}">
        <p14:creationId xmlns:p14="http://schemas.microsoft.com/office/powerpoint/2010/main" val="173357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635799"/>
            <a:ext cx="7772400" cy="1362075"/>
          </a:xfrm>
          <a:prstGeom prst="rect">
            <a:avLst/>
          </a:prstGeom>
        </p:spPr>
        <p:txBody>
          <a:bodyPr anchor="t"/>
          <a:lstStyle>
            <a:lvl1pPr algn="r">
              <a:defRPr sz="4000" b="1" cap="none">
                <a:solidFill>
                  <a:schemeClr val="bg1"/>
                </a:solidFill>
              </a:defRPr>
            </a:lvl1pPr>
          </a:lstStyle>
          <a:p>
            <a:r>
              <a:rPr lang="en-GB"/>
              <a:t>Click to edit Master title style</a:t>
            </a:r>
            <a:endParaRPr lang="en-US"/>
          </a:p>
        </p:txBody>
      </p:sp>
      <p:sp>
        <p:nvSpPr>
          <p:cNvPr id="3" name="Text Placeholder 2"/>
          <p:cNvSpPr>
            <a:spLocks noGrp="1"/>
          </p:cNvSpPr>
          <p:nvPr>
            <p:ph type="body" idx="1"/>
          </p:nvPr>
        </p:nvSpPr>
        <p:spPr>
          <a:xfrm>
            <a:off x="722313" y="3997874"/>
            <a:ext cx="7772400" cy="1995228"/>
          </a:xfrm>
        </p:spPr>
        <p:txBody>
          <a:bodyPr anchor="t" anchorCtr="0"/>
          <a:lstStyle>
            <a:lvl1pPr marL="0" indent="0" algn="r">
              <a:spcBef>
                <a:spcPts val="600"/>
              </a:spcBef>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BS32010 RNA-seq I</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EFD1E12-28FE-0048-AE2F-A944ECEB4398}" type="slidenum">
              <a:rPr lang="uk-UA"/>
              <a:pPr/>
              <a:t>‹#›</a:t>
            </a:fld>
            <a:endParaRPr lang="uk-UA"/>
          </a:p>
        </p:txBody>
      </p:sp>
    </p:spTree>
    <p:extLst>
      <p:ext uri="{BB962C8B-B14F-4D97-AF65-F5344CB8AC3E}">
        <p14:creationId xmlns:p14="http://schemas.microsoft.com/office/powerpoint/2010/main" val="1090550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8C9344C8-D176-6D4A-A6D8-0A429F31B992}" type="datetime2">
              <a:t>Sunday, 8 May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dirty="0"/>
              <a:t>BS32010 RNA-seq I</a:t>
            </a:r>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lvl1pPr>
              <a:defRPr>
                <a:solidFill>
                  <a:schemeClr val="tx2"/>
                </a:solidFill>
              </a:defRPr>
            </a:lvl1pPr>
          </a:lstStyle>
          <a:p>
            <a:fld id="{40577ACD-AAD3-3A4C-A958-BA1556E9B15D}" type="datetime2">
              <a:t>Sunday, 8 May 16</a:t>
            </a:fld>
            <a:endParaRPr lang="fi-FI" dirty="0"/>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dirty="0"/>
              <a:t>BS32010 RNA-seq I</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348201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822544F-A2DA-3549-9303-79F6C0DC2BB3}" type="datetime2">
              <a:t>Sunday, 8 May 16</a:t>
            </a:fld>
            <a:endParaRPr lang="fi-FI" dirty="0"/>
          </a:p>
        </p:txBody>
      </p:sp>
      <p:sp>
        <p:nvSpPr>
          <p:cNvPr id="6" name="Footer Placeholder 5"/>
          <p:cNvSpPr>
            <a:spLocks noGrp="1"/>
          </p:cNvSpPr>
          <p:nvPr>
            <p:ph type="ftr" sz="quarter" idx="11"/>
          </p:nvPr>
        </p:nvSpPr>
        <p:spPr/>
        <p:txBody>
          <a:bodyPr/>
          <a:lstStyle/>
          <a:p>
            <a:r>
              <a:rPr lang="en-US" dirty="0"/>
              <a:t>BS32010 RNA-seq I</a:t>
            </a:r>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0D5BA-636A-CE45-82F8-2D11F7CDD458}" type="datetime2">
              <a:t>Sunday, 8 May 16</a:t>
            </a:fld>
            <a:endParaRPr lang="fi-FI" dirty="0"/>
          </a:p>
        </p:txBody>
      </p:sp>
      <p:sp>
        <p:nvSpPr>
          <p:cNvPr id="3" name="Footer Placeholder 2"/>
          <p:cNvSpPr>
            <a:spLocks noGrp="1"/>
          </p:cNvSpPr>
          <p:nvPr>
            <p:ph type="ftr" sz="quarter" idx="11"/>
          </p:nvPr>
        </p:nvSpPr>
        <p:spPr/>
        <p:txBody>
          <a:bodyPr/>
          <a:lstStyle/>
          <a:p>
            <a:r>
              <a:rPr lang="en-US" dirty="0"/>
              <a:t>BS32010 RNA-seq I</a:t>
            </a:r>
          </a:p>
        </p:txBody>
      </p:sp>
      <p:sp>
        <p:nvSpPr>
          <p:cNvPr id="4" name="Slide Number Placeholder 3"/>
          <p:cNvSpPr>
            <a:spLocks noGrp="1"/>
          </p:cNvSpPr>
          <p:nvPr>
            <p:ph type="sldNum" sz="quarter" idx="12"/>
          </p:nvPr>
        </p:nvSpPr>
        <p:spPr/>
        <p:txBody>
          <a:bodyPr/>
          <a:lstStyle/>
          <a:p>
            <a:fld id="{6EFD1E12-28FE-0048-AE2F-A944ECEB4398}" type="slidenum">
              <a:rPr lang="uk-UA"/>
              <a:t>‹#›</a:t>
            </a:fld>
            <a:endParaRPr lang="uk-UA"/>
          </a:p>
        </p:txBody>
      </p:sp>
    </p:spTree>
    <p:extLst>
      <p:ext uri="{BB962C8B-B14F-4D97-AF65-F5344CB8AC3E}">
        <p14:creationId xmlns:p14="http://schemas.microsoft.com/office/powerpoint/2010/main" val="41794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3B9F16-9BFE-7748-9C6B-0DB5445B9755}" type="datetime2">
              <a:t>Sunday, 8 May 16</a:t>
            </a:fld>
            <a:endParaRPr lang="en-US"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137588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E6CF803-36DD-3F49-B77E-FB267F88BBBC}" type="datetime2">
              <a:t>Sunday, 8 May 16</a:t>
            </a:fld>
            <a:endParaRPr lang="en-US" dirty="0"/>
          </a:p>
        </p:txBody>
      </p:sp>
      <p:sp>
        <p:nvSpPr>
          <p:cNvPr id="6" name="Footer Placeholder 5"/>
          <p:cNvSpPr>
            <a:spLocks noGrp="1"/>
          </p:cNvSpPr>
          <p:nvPr>
            <p:ph type="ftr" sz="quarter" idx="11"/>
          </p:nvPr>
        </p:nvSpPr>
        <p:spPr/>
        <p:txBody>
          <a:bodyPr/>
          <a:lstStyle/>
          <a:p>
            <a:r>
              <a:rPr lang="en-US" dirty="0"/>
              <a:t>BS32010 RNA-seq I</a:t>
            </a:r>
          </a:p>
        </p:txBody>
      </p:sp>
      <p:sp>
        <p:nvSpPr>
          <p:cNvPr id="7" name="Slide Number Placeholder 6"/>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34820192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582111"/>
            <a:ext cx="8229600" cy="54771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C9EFC5D-0270-C84F-936D-FA3E5EE1285D}" type="datetime2">
              <a:t>Sunday, 8 May 16</a:t>
            </a:fld>
            <a:endParaRPr lang="fi-FI"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en-US" dirty="0"/>
              <a:t>BS32010 RNA-seq 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EFD1E12-28FE-0048-AE2F-A944ECEB4398}" type="slidenum">
              <a:rPr lang="uk-UA"/>
              <a:pPr/>
              <a:t>‹#›</a:t>
            </a:fld>
            <a:r>
              <a:rPr lang="pl-PL" dirty="0"/>
              <a:t> </a:t>
            </a:r>
            <a:endParaRPr lang="uk-UA"/>
          </a:p>
        </p:txBody>
      </p:sp>
      <p:sp>
        <p:nvSpPr>
          <p:cNvPr id="2" name="Rectangle 1"/>
          <p:cNvSpPr/>
          <p:nvPr/>
        </p:nvSpPr>
        <p:spPr>
          <a:xfrm>
            <a:off x="0" y="0"/>
            <a:ext cx="9144000" cy="92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sp>
        <p:nvSpPr>
          <p:cNvPr id="7" name="Rectangle 6"/>
          <p:cNvSpPr/>
          <p:nvPr/>
        </p:nvSpPr>
        <p:spPr>
          <a:xfrm>
            <a:off x="0" y="6754807"/>
            <a:ext cx="9144000" cy="92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9" name="Picture 8" descr="uodlogo.p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462029" y="92609"/>
            <a:ext cx="681971" cy="612966"/>
          </a:xfrm>
          <a:prstGeom prst="rect">
            <a:avLst/>
          </a:prstGeom>
        </p:spPr>
      </p:pic>
    </p:spTree>
    <p:extLst>
      <p:ext uri="{BB962C8B-B14F-4D97-AF65-F5344CB8AC3E}">
        <p14:creationId xmlns:p14="http://schemas.microsoft.com/office/powerpoint/2010/main" val="103660120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50" r:id="rId7"/>
    <p:sldLayoutId id="2147483652" r:id="rId8"/>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compbio.dundee.ac.uk/user/pschofiel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1.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2.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RNA-seq</a:t>
            </a:r>
          </a:p>
        </p:txBody>
      </p:sp>
      <p:sp>
        <p:nvSpPr>
          <p:cNvPr id="3" name="Subtitle 2"/>
          <p:cNvSpPr>
            <a:spLocks noGrp="1"/>
          </p:cNvSpPr>
          <p:nvPr>
            <p:ph type="subTitle" idx="1"/>
          </p:nvPr>
        </p:nvSpPr>
        <p:spPr/>
        <p:txBody>
          <a:bodyPr/>
          <a:lstStyle/>
          <a:p>
            <a:r>
              <a:rPr lang="en-US" dirty="0"/>
              <a:t>Dr Pieta Schofield</a:t>
            </a:r>
          </a:p>
        </p:txBody>
      </p:sp>
      <p:sp>
        <p:nvSpPr>
          <p:cNvPr id="4" name="Date Placeholder 3"/>
          <p:cNvSpPr>
            <a:spLocks noGrp="1"/>
          </p:cNvSpPr>
          <p:nvPr>
            <p:ph type="dt" sz="half" idx="10"/>
          </p:nvPr>
        </p:nvSpPr>
        <p:spPr/>
        <p:txBody>
          <a:bodyPr/>
          <a:lstStyle/>
          <a:p>
            <a:fld id="{4D867DB1-A7FA-A149-BE32-71DAD95FF410}" type="datetime2">
              <a:t>Sunday, 8 May 16</a:t>
            </a:fld>
            <a:endParaRPr lang="fi-FI" dirty="0"/>
          </a:p>
        </p:txBody>
      </p:sp>
      <p:sp>
        <p:nvSpPr>
          <p:cNvPr id="6" name="Footer Placeholder 5"/>
          <p:cNvSpPr>
            <a:spLocks noGrp="1"/>
          </p:cNvSpPr>
          <p:nvPr>
            <p:ph type="ftr" sz="quarter" idx="11"/>
          </p:nvPr>
        </p:nvSpPr>
        <p:spPr/>
        <p:txBody>
          <a:bodyPr/>
          <a:lstStyle/>
          <a:p>
            <a:r>
              <a:rPr lang="en-US" dirty="0"/>
              <a:t>BS32010 RNA-seq I Intro</a:t>
            </a:r>
          </a:p>
          <a:p>
            <a:endParaRPr lang="en-US" dirty="0"/>
          </a:p>
        </p:txBody>
      </p:sp>
    </p:spTree>
    <p:extLst>
      <p:ext uri="{BB962C8B-B14F-4D97-AF65-F5344CB8AC3E}">
        <p14:creationId xmlns:p14="http://schemas.microsoft.com/office/powerpoint/2010/main" val="10601075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Motivation</a:t>
            </a:r>
          </a:p>
        </p:txBody>
      </p:sp>
      <p:sp>
        <p:nvSpPr>
          <p:cNvPr id="3" name="Text Placeholder 2"/>
          <p:cNvSpPr>
            <a:spLocks noGrp="1"/>
          </p:cNvSpPr>
          <p:nvPr>
            <p:ph type="body" idx="1"/>
          </p:nvPr>
        </p:nvSpPr>
        <p:spPr/>
        <p:txBody>
          <a:bodyPr/>
          <a:lstStyle/>
          <a:p>
            <a:pPr algn="l"/>
            <a:r>
              <a:rPr lang="en-US" dirty="0"/>
              <a:t>“Living systems are dynamic and complex, and their behavior may be hard to predict from the properties of individual parts.”</a:t>
            </a:r>
          </a:p>
          <a:p>
            <a:pPr algn="l"/>
            <a:r>
              <a:rPr lang="en-US" dirty="0"/>
              <a:t>(Website of the Department of Systems Biology, Harvard Medical School)</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1</a:t>
            </a:fld>
            <a:endParaRPr lang="uk-UA"/>
          </a:p>
        </p:txBody>
      </p:sp>
    </p:spTree>
    <p:extLst>
      <p:ext uri="{BB962C8B-B14F-4D97-AF65-F5344CB8AC3E}">
        <p14:creationId xmlns:p14="http://schemas.microsoft.com/office/powerpoint/2010/main" val="310305459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ignal_transduction_pathways.png"/>
          <p:cNvPicPr>
            <a:picLocks noGrp="1" noChangeAspect="1"/>
          </p:cNvPicPr>
          <p:nvPr>
            <p:ph type="pic" idx="1"/>
          </p:nvPr>
        </p:nvPicPr>
        <p:blipFill>
          <a:blip r:embed="rId3">
            <a:extLst>
              <a:ext uri="{28A0092B-C50C-407E-A947-70E740481C1C}">
                <a14:useLocalDpi xmlns:a14="http://schemas.microsoft.com/office/drawing/2010/main" val="0"/>
              </a:ext>
            </a:extLst>
          </a:blip>
          <a:srcRect l="-18031" r="-18031"/>
          <a:stretch>
            <a:fillRect/>
          </a:stretch>
        </p:blipFill>
        <p:spPr>
          <a:xfrm>
            <a:off x="457200" y="612775"/>
            <a:ext cx="8229600" cy="4441825"/>
          </a:xfrm>
        </p:spPr>
      </p:pic>
      <p:sp>
        <p:nvSpPr>
          <p:cNvPr id="3" name="Text Placeholder 2"/>
          <p:cNvSpPr>
            <a:spLocks noGrp="1"/>
          </p:cNvSpPr>
          <p:nvPr>
            <p:ph type="body" sz="half" idx="2"/>
          </p:nvPr>
        </p:nvSpPr>
        <p:spPr>
          <a:xfrm>
            <a:off x="457201" y="5053941"/>
            <a:ext cx="8229599" cy="879884"/>
          </a:xfrm>
        </p:spPr>
        <p:txBody>
          <a:bodyPr>
            <a:normAutofit fontScale="85000" lnSpcReduction="20000"/>
          </a:bodyPr>
          <a:lstStyle/>
          <a:p>
            <a:r>
              <a:rPr lang="en-US" dirty="0"/>
              <a:t>Systems biology aims to understand complete pathways/networks of interactions of biological molecule, and how they will react when manipulated</a:t>
            </a:r>
          </a:p>
        </p:txBody>
      </p:sp>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2</a:t>
            </a:fld>
            <a:endParaRPr lang="uk-UA"/>
          </a:p>
        </p:txBody>
      </p:sp>
      <p:sp>
        <p:nvSpPr>
          <p:cNvPr id="7" name="Text Placeholder 6"/>
          <p:cNvSpPr>
            <a:spLocks noGrp="1"/>
          </p:cNvSpPr>
          <p:nvPr>
            <p:ph type="body" sz="half" idx="13"/>
          </p:nvPr>
        </p:nvSpPr>
        <p:spPr/>
        <p:txBody>
          <a:bodyPr/>
          <a:lstStyle/>
          <a:p>
            <a:r>
              <a:rPr lang="en-US" dirty="0"/>
              <a:t>Image http://en.wikipedia.org/wiki/File:Signal_transduction_v1.png</a:t>
            </a:r>
          </a:p>
        </p:txBody>
      </p:sp>
    </p:spTree>
    <p:extLst>
      <p:ext uri="{BB962C8B-B14F-4D97-AF65-F5344CB8AC3E}">
        <p14:creationId xmlns:p14="http://schemas.microsoft.com/office/powerpoint/2010/main" val="427025045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ranscription.png"/>
          <p:cNvPicPr preferRelativeResize="0">
            <a:picLocks noGrp="1"/>
          </p:cNvPicPr>
          <p:nvPr>
            <p:ph type="pic" idx="1"/>
          </p:nvPr>
        </p:nvPicPr>
        <p:blipFill>
          <a:blip r:embed="rId3">
            <a:extLst>
              <a:ext uri="{28A0092B-C50C-407E-A947-70E740481C1C}">
                <a14:useLocalDpi xmlns:a14="http://schemas.microsoft.com/office/drawing/2010/main" val="0"/>
              </a:ext>
            </a:extLst>
          </a:blip>
          <a:srcRect t="-79363" b="-79363"/>
          <a:stretch>
            <a:fillRect/>
          </a:stretch>
        </p:blipFill>
        <p:spPr/>
      </p:pic>
      <p:sp>
        <p:nvSpPr>
          <p:cNvPr id="7" name="Text Placeholder 6"/>
          <p:cNvSpPr>
            <a:spLocks noGrp="1"/>
          </p:cNvSpPr>
          <p:nvPr>
            <p:ph type="body" sz="half" idx="2"/>
          </p:nvPr>
        </p:nvSpPr>
        <p:spPr/>
        <p:txBody>
          <a:bodyPr>
            <a:normAutofit fontScale="85000" lnSpcReduction="20000"/>
          </a:bodyPr>
          <a:lstStyle/>
          <a:p>
            <a:r>
              <a:rPr lang="en-US" dirty="0"/>
              <a:t>genetic DNA -&gt; transcribed to RNA (transcripts)</a:t>
            </a:r>
          </a:p>
          <a:p>
            <a:endParaRPr lang="en-US" dirty="0"/>
          </a:p>
          <a:p>
            <a:r>
              <a:rPr lang="en-US" dirty="0"/>
              <a:t>RNA-seq is an application of high throughput sequencing that attempts to </a:t>
            </a:r>
            <a:r>
              <a:rPr lang="en-GB" dirty="0"/>
              <a:t>analyse</a:t>
            </a:r>
            <a:r>
              <a:rPr lang="en-US" dirty="0"/>
              <a:t> what composition of RNA molecules is present in a sample</a:t>
            </a:r>
          </a:p>
        </p:txBody>
      </p:sp>
      <p:sp>
        <p:nvSpPr>
          <p:cNvPr id="5" name="Date Placeholder 4"/>
          <p:cNvSpPr>
            <a:spLocks noGrp="1"/>
          </p:cNvSpPr>
          <p:nvPr>
            <p:ph type="dt" sz="half" idx="10"/>
          </p:nvPr>
        </p:nvSpPr>
        <p:spPr/>
        <p:txBody>
          <a:bodyPr/>
          <a:lstStyle/>
          <a:p>
            <a:fld id="{155E6048-D9C3-CE4B-BECD-77A4D79DA816}" type="datetime2">
              <a:t>Sunday, 8 May 16</a:t>
            </a:fld>
            <a:endParaRPr lang="fi-FI" dirty="0"/>
          </a:p>
        </p:txBody>
      </p:sp>
      <p:sp>
        <p:nvSpPr>
          <p:cNvPr id="8" name="Text Placeholder 7"/>
          <p:cNvSpPr>
            <a:spLocks noGrp="1"/>
          </p:cNvSpPr>
          <p:nvPr>
            <p:ph type="body" sz="half" idx="13"/>
          </p:nvPr>
        </p:nvSpPr>
        <p:spPr/>
        <p:txBody>
          <a:bodyPr/>
          <a:lstStyle/>
          <a:p>
            <a:pPr algn="r"/>
            <a:r>
              <a:rPr lang="en-US" dirty="0"/>
              <a:t>Image Wikipedia</a:t>
            </a:r>
          </a:p>
        </p:txBody>
      </p:sp>
      <p:sp>
        <p:nvSpPr>
          <p:cNvPr id="9" name="Footer Placeholder 8"/>
          <p:cNvSpPr>
            <a:spLocks noGrp="1"/>
          </p:cNvSpPr>
          <p:nvPr>
            <p:ph type="ftr" sz="quarter" idx="11"/>
          </p:nvPr>
        </p:nvSpPr>
        <p:spPr/>
        <p:txBody>
          <a:bodyPr/>
          <a:lstStyle/>
          <a:p>
            <a:r>
              <a:rPr lang="en-US" dirty="0"/>
              <a:t>BS32010 RNA-seq I</a:t>
            </a:r>
          </a:p>
        </p:txBody>
      </p:sp>
      <p:sp>
        <p:nvSpPr>
          <p:cNvPr id="10" name="Slide Number Placeholder 9"/>
          <p:cNvSpPr>
            <a:spLocks noGrp="1"/>
          </p:cNvSpPr>
          <p:nvPr>
            <p:ph type="sldNum" sz="quarter" idx="12"/>
          </p:nvPr>
        </p:nvSpPr>
        <p:spPr/>
        <p:txBody>
          <a:bodyPr/>
          <a:lstStyle/>
          <a:p>
            <a:fld id="{6EFD1E12-28FE-0048-AE2F-A944ECEB4398}" type="slidenum">
              <a:rPr lang="uk-UA"/>
              <a:t>3</a:t>
            </a:fld>
            <a:endParaRPr lang="uk-UA"/>
          </a:p>
        </p:txBody>
      </p:sp>
    </p:spTree>
    <p:extLst>
      <p:ext uri="{BB962C8B-B14F-4D97-AF65-F5344CB8AC3E}">
        <p14:creationId xmlns:p14="http://schemas.microsoft.com/office/powerpoint/2010/main" val="66854975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hybrid.png"/>
          <p:cNvPicPr>
            <a:picLocks noGrp="1" noChangeAspect="1"/>
          </p:cNvPicPr>
          <p:nvPr>
            <p:ph type="pic" idx="1"/>
          </p:nvPr>
        </p:nvPicPr>
        <p:blipFill>
          <a:blip r:embed="rId3">
            <a:extLst>
              <a:ext uri="{28A0092B-C50C-407E-A947-70E740481C1C}">
                <a14:useLocalDpi xmlns:a14="http://schemas.microsoft.com/office/drawing/2010/main" val="0"/>
              </a:ext>
            </a:extLst>
          </a:blip>
          <a:srcRect l="-13976" r="-13976"/>
          <a:stretch>
            <a:fillRect/>
          </a:stretch>
        </p:blipFill>
        <p:spPr/>
      </p:pic>
      <p:sp>
        <p:nvSpPr>
          <p:cNvPr id="3" name="Text Placeholder 2"/>
          <p:cNvSpPr>
            <a:spLocks noGrp="1"/>
          </p:cNvSpPr>
          <p:nvPr>
            <p:ph type="body" sz="half" idx="2"/>
          </p:nvPr>
        </p:nvSpPr>
        <p:spPr/>
        <p:txBody>
          <a:bodyPr/>
          <a:lstStyle/>
          <a:p>
            <a:r>
              <a:rPr lang="en-US" dirty="0"/>
              <a:t>RNA-seq is replacing microarrays</a:t>
            </a:r>
          </a:p>
          <a:p>
            <a:r>
              <a:rPr lang="en-US" dirty="0"/>
              <a:t>cDNA molecules tagged with fluorophores hybridise to pre-defined array of complementary probes.</a:t>
            </a:r>
          </a:p>
        </p:txBody>
      </p:sp>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4</a:t>
            </a:fld>
            <a:endParaRPr lang="uk-UA"/>
          </a:p>
        </p:txBody>
      </p:sp>
      <p:sp>
        <p:nvSpPr>
          <p:cNvPr id="7" name="Text Placeholder 6"/>
          <p:cNvSpPr>
            <a:spLocks noGrp="1"/>
          </p:cNvSpPr>
          <p:nvPr>
            <p:ph type="body" sz="half" idx="13"/>
          </p:nvPr>
        </p:nvSpPr>
        <p:spPr/>
        <p:txBody>
          <a:bodyPr/>
          <a:lstStyle/>
          <a:p>
            <a:pPr algn="r"/>
            <a:r>
              <a:rPr lang="en-US" dirty="0"/>
              <a:t>Image Wikipedia</a:t>
            </a:r>
          </a:p>
        </p:txBody>
      </p:sp>
    </p:spTree>
    <p:extLst>
      <p:ext uri="{BB962C8B-B14F-4D97-AF65-F5344CB8AC3E}">
        <p14:creationId xmlns:p14="http://schemas.microsoft.com/office/powerpoint/2010/main" val="75251344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Whole transcriptome</a:t>
            </a:r>
          </a:p>
          <a:p>
            <a:pPr lvl="1"/>
            <a:r>
              <a:rPr lang="en-US" dirty="0"/>
              <a:t>but can be targeted at specific regions</a:t>
            </a:r>
          </a:p>
          <a:p>
            <a:r>
              <a:rPr lang="en-US" dirty="0"/>
              <a:t>Disadvantages of microarrays</a:t>
            </a:r>
          </a:p>
          <a:p>
            <a:pPr lvl="1"/>
            <a:r>
              <a:rPr lang="en-US" dirty="0"/>
              <a:t>probes decided on in advance, can only detect what you look for</a:t>
            </a:r>
          </a:p>
          <a:p>
            <a:pPr lvl="1"/>
            <a:r>
              <a:rPr lang="en-US" dirty="0"/>
              <a:t>complicated normalisation required to account for within and between array technical variation</a:t>
            </a:r>
          </a:p>
          <a:p>
            <a:r>
              <a:rPr lang="en-US" dirty="0"/>
              <a:t>Perceived advantages of RNA-seq</a:t>
            </a:r>
          </a:p>
          <a:p>
            <a:pPr lvl="1"/>
            <a:r>
              <a:rPr lang="en-US" dirty="0"/>
              <a:t>probe free, whole transcriptome discovery</a:t>
            </a:r>
          </a:p>
          <a:p>
            <a:pPr lvl="1"/>
            <a:r>
              <a:rPr lang="en-US" dirty="0"/>
              <a:t>"simpler" more direct measure of transcripts counts</a:t>
            </a:r>
          </a:p>
          <a:p>
            <a:pPr lvl="1"/>
            <a:r>
              <a:rPr lang="en-US" dirty="0"/>
              <a:t>novel organisms with no existing arrays</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5</a:t>
            </a:fld>
            <a:endParaRPr lang="uk-UA"/>
          </a:p>
        </p:txBody>
      </p:sp>
    </p:spTree>
    <p:extLst>
      <p:ext uri="{BB962C8B-B14F-4D97-AF65-F5344CB8AC3E}">
        <p14:creationId xmlns:p14="http://schemas.microsoft.com/office/powerpoint/2010/main" val="16264807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Transcriptome Assembly</a:t>
            </a:r>
          </a:p>
          <a:p>
            <a:pPr lvl="1"/>
            <a:r>
              <a:rPr lang="en-US" dirty="0"/>
              <a:t>Identify the sequences of the RNA’s in the sample</a:t>
            </a:r>
          </a:p>
          <a:p>
            <a:pPr lvl="2"/>
            <a:r>
              <a:rPr lang="en-US" dirty="0"/>
              <a:t>Identify rare non-canonical transcripts alternate splicing</a:t>
            </a:r>
          </a:p>
          <a:p>
            <a:pPr lvl="1"/>
            <a:r>
              <a:rPr lang="en-US" dirty="0"/>
              <a:t>Quantify relative amounts of these transcripts</a:t>
            </a:r>
          </a:p>
          <a:p>
            <a:r>
              <a:rPr lang="en-US" dirty="0"/>
              <a:t>Differential expression</a:t>
            </a:r>
          </a:p>
          <a:p>
            <a:pPr lvl="1"/>
            <a:r>
              <a:rPr lang="en-US" dirty="0"/>
              <a:t>Identify which gene/transcript change between different conditions</a:t>
            </a:r>
          </a:p>
          <a:p>
            <a:r>
              <a:rPr lang="en-US" dirty="0"/>
              <a:t>SNP and splice variant detection.</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6</a:t>
            </a:fld>
            <a:endParaRPr lang="uk-UA"/>
          </a:p>
        </p:txBody>
      </p:sp>
    </p:spTree>
    <p:extLst>
      <p:ext uri="{BB962C8B-B14F-4D97-AF65-F5344CB8AC3E}">
        <p14:creationId xmlns:p14="http://schemas.microsoft.com/office/powerpoint/2010/main" val="32478321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0D5BA-636A-CE45-82F8-2D11F7CDD458}" type="datetime2">
              <a:t>Sunday, 8 May 16</a:t>
            </a:fld>
            <a:endParaRPr lang="fi-FI" dirty="0"/>
          </a:p>
        </p:txBody>
      </p:sp>
      <p:sp>
        <p:nvSpPr>
          <p:cNvPr id="3" name="Footer Placeholder 2"/>
          <p:cNvSpPr>
            <a:spLocks noGrp="1"/>
          </p:cNvSpPr>
          <p:nvPr>
            <p:ph type="ftr" sz="quarter" idx="11"/>
          </p:nvPr>
        </p:nvSpPr>
        <p:spPr/>
        <p:txBody>
          <a:bodyPr/>
          <a:lstStyle/>
          <a:p>
            <a:r>
              <a:rPr lang="en-US" dirty="0"/>
              <a:t>BS32010 RNA-seq I</a:t>
            </a:r>
          </a:p>
        </p:txBody>
      </p:sp>
      <p:sp>
        <p:nvSpPr>
          <p:cNvPr id="4" name="Slide Number Placeholder 3"/>
          <p:cNvSpPr>
            <a:spLocks noGrp="1"/>
          </p:cNvSpPr>
          <p:nvPr>
            <p:ph type="sldNum" sz="quarter" idx="12"/>
          </p:nvPr>
        </p:nvSpPr>
        <p:spPr/>
        <p:txBody>
          <a:bodyPr/>
          <a:lstStyle/>
          <a:p>
            <a:fld id="{6EFD1E12-28FE-0048-AE2F-A944ECEB4398}" type="slidenum">
              <a:rPr lang="uk-UA"/>
              <a:t>7</a:t>
            </a:fld>
            <a:endParaRPr lang="uk-UA"/>
          </a:p>
        </p:txBody>
      </p:sp>
      <p:sp>
        <p:nvSpPr>
          <p:cNvPr id="5" name="Rounded Rectangle 4"/>
          <p:cNvSpPr/>
          <p:nvPr/>
        </p:nvSpPr>
        <p:spPr>
          <a:xfrm>
            <a:off x="40209" y="334959"/>
            <a:ext cx="1482541"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Library prep</a:t>
            </a:r>
          </a:p>
        </p:txBody>
      </p:sp>
      <p:sp>
        <p:nvSpPr>
          <p:cNvPr id="6" name="Rounded Rectangle 5"/>
          <p:cNvSpPr/>
          <p:nvPr/>
        </p:nvSpPr>
        <p:spPr>
          <a:xfrm>
            <a:off x="1836474" y="334961"/>
            <a:ext cx="1482541"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Sequencing</a:t>
            </a:r>
          </a:p>
        </p:txBody>
      </p:sp>
      <p:sp>
        <p:nvSpPr>
          <p:cNvPr id="7" name="Rounded Rectangle 6"/>
          <p:cNvSpPr/>
          <p:nvPr/>
        </p:nvSpPr>
        <p:spPr>
          <a:xfrm>
            <a:off x="1858163" y="1809881"/>
            <a:ext cx="1460853"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Quality </a:t>
            </a:r>
          </a:p>
          <a:p>
            <a:pPr algn="ctr"/>
            <a:r>
              <a:rPr lang="en-US" dirty="0"/>
              <a:t>Control</a:t>
            </a:r>
          </a:p>
        </p:txBody>
      </p:sp>
      <p:sp>
        <p:nvSpPr>
          <p:cNvPr id="8" name="Rounded Rectangle 7"/>
          <p:cNvSpPr/>
          <p:nvPr/>
        </p:nvSpPr>
        <p:spPr>
          <a:xfrm>
            <a:off x="1858163" y="3096153"/>
            <a:ext cx="1460854"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Alignment</a:t>
            </a:r>
          </a:p>
        </p:txBody>
      </p:sp>
      <p:sp>
        <p:nvSpPr>
          <p:cNvPr id="9" name="Rounded Rectangle 8"/>
          <p:cNvSpPr/>
          <p:nvPr/>
        </p:nvSpPr>
        <p:spPr>
          <a:xfrm>
            <a:off x="4835243" y="1801032"/>
            <a:ext cx="1292610"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Transcript Assembly</a:t>
            </a:r>
          </a:p>
        </p:txBody>
      </p:sp>
      <p:sp>
        <p:nvSpPr>
          <p:cNvPr id="10" name="Rounded Rectangle 9"/>
          <p:cNvSpPr/>
          <p:nvPr/>
        </p:nvSpPr>
        <p:spPr>
          <a:xfrm>
            <a:off x="1853742" y="4303583"/>
            <a:ext cx="1465273"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Feature</a:t>
            </a:r>
          </a:p>
          <a:p>
            <a:pPr algn="ctr"/>
            <a:r>
              <a:rPr lang="en-US" dirty="0"/>
              <a:t> Assignment</a:t>
            </a:r>
          </a:p>
        </p:txBody>
      </p:sp>
      <p:sp>
        <p:nvSpPr>
          <p:cNvPr id="11" name="Rounded Rectangle 10"/>
          <p:cNvSpPr/>
          <p:nvPr/>
        </p:nvSpPr>
        <p:spPr>
          <a:xfrm>
            <a:off x="1853742" y="5463118"/>
            <a:ext cx="1465274"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Expression Analysis</a:t>
            </a:r>
          </a:p>
        </p:txBody>
      </p:sp>
      <p:sp>
        <p:nvSpPr>
          <p:cNvPr id="12" name="Rounded Rectangle 11"/>
          <p:cNvSpPr/>
          <p:nvPr/>
        </p:nvSpPr>
        <p:spPr>
          <a:xfrm>
            <a:off x="4486916" y="5242999"/>
            <a:ext cx="1821434" cy="10946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Gene Set/Pathway</a:t>
            </a:r>
          </a:p>
          <a:p>
            <a:pPr algn="ctr"/>
            <a:r>
              <a:rPr lang="en-US" dirty="0"/>
              <a:t>Analysis</a:t>
            </a:r>
          </a:p>
        </p:txBody>
      </p:sp>
      <p:cxnSp>
        <p:nvCxnSpPr>
          <p:cNvPr id="14" name="Straight Arrow Connector 13"/>
          <p:cNvCxnSpPr>
            <a:stCxn id="5" idx="3"/>
            <a:endCxn id="6" idx="1"/>
          </p:cNvCxnSpPr>
          <p:nvPr/>
        </p:nvCxnSpPr>
        <p:spPr>
          <a:xfrm>
            <a:off x="1522750" y="683878"/>
            <a:ext cx="313724" cy="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6" idx="2"/>
            <a:endCxn id="7" idx="0"/>
          </p:cNvCxnSpPr>
          <p:nvPr/>
        </p:nvCxnSpPr>
        <p:spPr>
          <a:xfrm>
            <a:off x="2577745" y="1032799"/>
            <a:ext cx="10845" cy="7770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7" idx="3"/>
            <a:endCxn id="9" idx="1"/>
          </p:cNvCxnSpPr>
          <p:nvPr/>
        </p:nvCxnSpPr>
        <p:spPr>
          <a:xfrm flipV="1">
            <a:off x="3319016" y="2149951"/>
            <a:ext cx="1516227" cy="88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7" idx="2"/>
            <a:endCxn id="8" idx="0"/>
          </p:cNvCxnSpPr>
          <p:nvPr/>
        </p:nvCxnSpPr>
        <p:spPr>
          <a:xfrm>
            <a:off x="2588590" y="2507719"/>
            <a:ext cx="0" cy="5884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Elbow Connector 26"/>
          <p:cNvCxnSpPr>
            <a:stCxn id="9" idx="2"/>
            <a:endCxn id="10" idx="3"/>
          </p:cNvCxnSpPr>
          <p:nvPr/>
        </p:nvCxnSpPr>
        <p:spPr>
          <a:xfrm rot="5400000">
            <a:off x="3323466" y="2494420"/>
            <a:ext cx="2153632" cy="216253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8" idx="2"/>
            <a:endCxn id="10" idx="0"/>
          </p:cNvCxnSpPr>
          <p:nvPr/>
        </p:nvCxnSpPr>
        <p:spPr>
          <a:xfrm flipH="1">
            <a:off x="2586379" y="3793991"/>
            <a:ext cx="2211" cy="5095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10" idx="2"/>
            <a:endCxn id="11" idx="0"/>
          </p:cNvCxnSpPr>
          <p:nvPr/>
        </p:nvCxnSpPr>
        <p:spPr>
          <a:xfrm>
            <a:off x="2586379" y="5001421"/>
            <a:ext cx="0" cy="4616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2588590" y="1252880"/>
            <a:ext cx="1087031" cy="369332"/>
          </a:xfrm>
          <a:prstGeom prst="rect">
            <a:avLst/>
          </a:prstGeom>
          <a:noFill/>
        </p:spPr>
        <p:txBody>
          <a:bodyPr wrap="none" rtlCol="0">
            <a:spAutoFit/>
          </a:bodyPr>
          <a:lstStyle/>
          <a:p>
            <a:r>
              <a:rPr lang="en-US" dirty="0"/>
              <a:t>fastq files</a:t>
            </a:r>
          </a:p>
        </p:txBody>
      </p:sp>
      <p:sp>
        <p:nvSpPr>
          <p:cNvPr id="75" name="TextBox 74"/>
          <p:cNvSpPr txBox="1"/>
          <p:nvPr/>
        </p:nvSpPr>
        <p:spPr>
          <a:xfrm>
            <a:off x="3558281" y="1770281"/>
            <a:ext cx="1087031" cy="369332"/>
          </a:xfrm>
          <a:prstGeom prst="rect">
            <a:avLst/>
          </a:prstGeom>
          <a:noFill/>
        </p:spPr>
        <p:txBody>
          <a:bodyPr wrap="none" rtlCol="0">
            <a:spAutoFit/>
          </a:bodyPr>
          <a:lstStyle/>
          <a:p>
            <a:r>
              <a:rPr lang="en-US" dirty="0"/>
              <a:t>fastq files</a:t>
            </a:r>
          </a:p>
        </p:txBody>
      </p:sp>
      <p:sp>
        <p:nvSpPr>
          <p:cNvPr id="76" name="TextBox 75"/>
          <p:cNvSpPr txBox="1"/>
          <p:nvPr/>
        </p:nvSpPr>
        <p:spPr>
          <a:xfrm>
            <a:off x="2762224" y="2578259"/>
            <a:ext cx="1087031" cy="369332"/>
          </a:xfrm>
          <a:prstGeom prst="rect">
            <a:avLst/>
          </a:prstGeom>
          <a:noFill/>
        </p:spPr>
        <p:txBody>
          <a:bodyPr wrap="none" rtlCol="0">
            <a:spAutoFit/>
          </a:bodyPr>
          <a:lstStyle/>
          <a:p>
            <a:r>
              <a:rPr lang="en-US" dirty="0"/>
              <a:t>fastq files</a:t>
            </a:r>
          </a:p>
        </p:txBody>
      </p:sp>
      <p:sp>
        <p:nvSpPr>
          <p:cNvPr id="77" name="TextBox 76"/>
          <p:cNvSpPr txBox="1"/>
          <p:nvPr/>
        </p:nvSpPr>
        <p:spPr>
          <a:xfrm>
            <a:off x="3852416" y="4243956"/>
            <a:ext cx="1199630" cy="369332"/>
          </a:xfrm>
          <a:prstGeom prst="rect">
            <a:avLst/>
          </a:prstGeom>
          <a:noFill/>
        </p:spPr>
        <p:txBody>
          <a:bodyPr wrap="none" rtlCol="0">
            <a:spAutoFit/>
          </a:bodyPr>
          <a:lstStyle/>
          <a:p>
            <a:r>
              <a:rPr lang="en-US" dirty="0"/>
              <a:t>gtf/gff files</a:t>
            </a:r>
          </a:p>
        </p:txBody>
      </p:sp>
      <p:cxnSp>
        <p:nvCxnSpPr>
          <p:cNvPr id="90" name="Straight Arrow Connector 89"/>
          <p:cNvCxnSpPr>
            <a:endCxn id="8" idx="3"/>
          </p:cNvCxnSpPr>
          <p:nvPr/>
        </p:nvCxnSpPr>
        <p:spPr>
          <a:xfrm flipH="1" flipV="1">
            <a:off x="3319017" y="3445072"/>
            <a:ext cx="3208930" cy="10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3950244" y="3075739"/>
            <a:ext cx="986042" cy="369332"/>
          </a:xfrm>
          <a:prstGeom prst="rect">
            <a:avLst/>
          </a:prstGeom>
          <a:noFill/>
        </p:spPr>
        <p:txBody>
          <a:bodyPr wrap="none" rtlCol="0">
            <a:spAutoFit/>
          </a:bodyPr>
          <a:lstStyle/>
          <a:p>
            <a:r>
              <a:rPr lang="en-US" dirty="0"/>
              <a:t>fasta file</a:t>
            </a:r>
          </a:p>
        </p:txBody>
      </p:sp>
      <p:cxnSp>
        <p:nvCxnSpPr>
          <p:cNvPr id="95" name="Elbow Connector 94"/>
          <p:cNvCxnSpPr>
            <a:stCxn id="8" idx="1"/>
            <a:endCxn id="11" idx="1"/>
          </p:cNvCxnSpPr>
          <p:nvPr/>
        </p:nvCxnSpPr>
        <p:spPr>
          <a:xfrm rot="10800000" flipV="1">
            <a:off x="1853743" y="3445071"/>
            <a:ext cx="4421" cy="2366965"/>
          </a:xfrm>
          <a:prstGeom prst="bentConnector3">
            <a:avLst>
              <a:gd name="adj1" fmla="val 6533363"/>
            </a:avLst>
          </a:prstGeom>
          <a:ln>
            <a:tailEnd type="arrow"/>
          </a:ln>
        </p:spPr>
        <p:style>
          <a:lnRef idx="2">
            <a:schemeClr val="accent1"/>
          </a:lnRef>
          <a:fillRef idx="0">
            <a:schemeClr val="accent1"/>
          </a:fillRef>
          <a:effectRef idx="1">
            <a:schemeClr val="accent1"/>
          </a:effectRef>
          <a:fontRef idx="minor">
            <a:schemeClr val="tx1"/>
          </a:fontRef>
        </p:style>
      </p:cxnSp>
      <p:sp>
        <p:nvSpPr>
          <p:cNvPr id="108" name="Snip Single Corner Rectangle 107"/>
          <p:cNvSpPr/>
          <p:nvPr/>
        </p:nvSpPr>
        <p:spPr>
          <a:xfrm>
            <a:off x="7310854" y="3058043"/>
            <a:ext cx="1569761" cy="776244"/>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Reference</a:t>
            </a:r>
          </a:p>
          <a:p>
            <a:pPr algn="ctr"/>
            <a:r>
              <a:rPr lang="en-US" dirty="0"/>
              <a:t>Sequence</a:t>
            </a:r>
          </a:p>
        </p:txBody>
      </p:sp>
      <p:sp>
        <p:nvSpPr>
          <p:cNvPr id="109" name="Snip Single Corner Rectangle 108"/>
          <p:cNvSpPr/>
          <p:nvPr/>
        </p:nvSpPr>
        <p:spPr>
          <a:xfrm>
            <a:off x="7310854" y="4281872"/>
            <a:ext cx="1569761" cy="741261"/>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Reference</a:t>
            </a:r>
          </a:p>
          <a:p>
            <a:pPr algn="ctr"/>
            <a:r>
              <a:rPr lang="en-US" dirty="0"/>
              <a:t>Annotation</a:t>
            </a:r>
          </a:p>
        </p:txBody>
      </p:sp>
      <p:cxnSp>
        <p:nvCxnSpPr>
          <p:cNvPr id="111" name="Straight Connector 110"/>
          <p:cNvCxnSpPr>
            <a:stCxn id="108" idx="2"/>
          </p:cNvCxnSpPr>
          <p:nvPr/>
        </p:nvCxnSpPr>
        <p:spPr>
          <a:xfrm flipH="1">
            <a:off x="5799731" y="3446165"/>
            <a:ext cx="15111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09" idx="2"/>
          </p:cNvCxnSpPr>
          <p:nvPr/>
        </p:nvCxnSpPr>
        <p:spPr>
          <a:xfrm flipH="1">
            <a:off x="5481549" y="4652503"/>
            <a:ext cx="1829305" cy="0"/>
          </a:xfrm>
          <a:prstGeom prst="line">
            <a:avLst/>
          </a:prstGeom>
        </p:spPr>
        <p:style>
          <a:lnRef idx="2">
            <a:schemeClr val="accent1"/>
          </a:lnRef>
          <a:fillRef idx="0">
            <a:schemeClr val="accent1"/>
          </a:fillRef>
          <a:effectRef idx="1">
            <a:schemeClr val="accent1"/>
          </a:effectRef>
          <a:fontRef idx="minor">
            <a:schemeClr val="tx1"/>
          </a:fontRef>
        </p:style>
      </p:cxnSp>
      <p:sp>
        <p:nvSpPr>
          <p:cNvPr id="116" name="Snip Single Corner Rectangle 115"/>
          <p:cNvSpPr/>
          <p:nvPr/>
        </p:nvSpPr>
        <p:spPr>
          <a:xfrm>
            <a:off x="7310854" y="5419695"/>
            <a:ext cx="1569761" cy="741261"/>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Functional</a:t>
            </a:r>
          </a:p>
          <a:p>
            <a:pPr algn="ctr"/>
            <a:r>
              <a:rPr lang="en-US" dirty="0"/>
              <a:t>Reference</a:t>
            </a:r>
          </a:p>
        </p:txBody>
      </p:sp>
      <p:cxnSp>
        <p:nvCxnSpPr>
          <p:cNvPr id="118" name="Straight Arrow Connector 117"/>
          <p:cNvCxnSpPr>
            <a:stCxn id="11" idx="3"/>
            <a:endCxn id="12" idx="1"/>
          </p:cNvCxnSpPr>
          <p:nvPr/>
        </p:nvCxnSpPr>
        <p:spPr>
          <a:xfrm flipV="1">
            <a:off x="3319016" y="5790326"/>
            <a:ext cx="1167900" cy="217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a:stCxn id="116" idx="2"/>
            <a:endCxn id="12" idx="3"/>
          </p:cNvCxnSpPr>
          <p:nvPr/>
        </p:nvCxnSpPr>
        <p:spPr>
          <a:xfrm flipH="1">
            <a:off x="6308350" y="5790326"/>
            <a:ext cx="10025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8" name="TextBox 137"/>
          <p:cNvSpPr txBox="1"/>
          <p:nvPr/>
        </p:nvSpPr>
        <p:spPr>
          <a:xfrm>
            <a:off x="2600312" y="3874624"/>
            <a:ext cx="1075309" cy="369332"/>
          </a:xfrm>
          <a:prstGeom prst="rect">
            <a:avLst/>
          </a:prstGeom>
          <a:noFill/>
        </p:spPr>
        <p:txBody>
          <a:bodyPr wrap="none" rtlCol="0">
            <a:spAutoFit/>
          </a:bodyPr>
          <a:lstStyle/>
          <a:p>
            <a:r>
              <a:rPr lang="en-US" dirty="0"/>
              <a:t>bam/sam</a:t>
            </a:r>
          </a:p>
        </p:txBody>
      </p:sp>
      <p:sp>
        <p:nvSpPr>
          <p:cNvPr id="139" name="TextBox 138"/>
          <p:cNvSpPr txBox="1"/>
          <p:nvPr/>
        </p:nvSpPr>
        <p:spPr>
          <a:xfrm>
            <a:off x="1928893" y="5050363"/>
            <a:ext cx="1390124" cy="369332"/>
          </a:xfrm>
          <a:prstGeom prst="rect">
            <a:avLst/>
          </a:prstGeom>
          <a:noFill/>
        </p:spPr>
        <p:txBody>
          <a:bodyPr wrap="none" rtlCol="0">
            <a:spAutoFit/>
          </a:bodyPr>
          <a:lstStyle/>
          <a:p>
            <a:r>
              <a:rPr lang="en-US" dirty="0"/>
              <a:t>count matrix</a:t>
            </a:r>
          </a:p>
        </p:txBody>
      </p:sp>
      <p:sp>
        <p:nvSpPr>
          <p:cNvPr id="142" name="TextBox 141"/>
          <p:cNvSpPr txBox="1"/>
          <p:nvPr/>
        </p:nvSpPr>
        <p:spPr>
          <a:xfrm>
            <a:off x="6308350" y="5211872"/>
            <a:ext cx="1123888" cy="1200329"/>
          </a:xfrm>
          <a:prstGeom prst="rect">
            <a:avLst/>
          </a:prstGeom>
          <a:noFill/>
        </p:spPr>
        <p:txBody>
          <a:bodyPr wrap="none" rtlCol="0">
            <a:spAutoFit/>
          </a:bodyPr>
          <a:lstStyle/>
          <a:p>
            <a:r>
              <a:rPr lang="en-US" dirty="0"/>
              <a:t>KEGGdb</a:t>
            </a:r>
          </a:p>
          <a:p>
            <a:r>
              <a:rPr lang="en-US" dirty="0"/>
              <a:t>GOdb</a:t>
            </a:r>
          </a:p>
          <a:p>
            <a:r>
              <a:rPr lang="en-US" dirty="0"/>
              <a:t>STRINGdb</a:t>
            </a:r>
          </a:p>
          <a:p>
            <a:r>
              <a:rPr lang="en-US" dirty="0"/>
              <a:t>etc.</a:t>
            </a:r>
          </a:p>
        </p:txBody>
      </p:sp>
      <p:sp>
        <p:nvSpPr>
          <p:cNvPr id="143" name="TextBox 142"/>
          <p:cNvSpPr txBox="1"/>
          <p:nvPr/>
        </p:nvSpPr>
        <p:spPr>
          <a:xfrm>
            <a:off x="3354994" y="5463118"/>
            <a:ext cx="1190500" cy="646331"/>
          </a:xfrm>
          <a:prstGeom prst="rect">
            <a:avLst/>
          </a:prstGeom>
          <a:noFill/>
        </p:spPr>
        <p:txBody>
          <a:bodyPr wrap="none" rtlCol="0">
            <a:spAutoFit/>
          </a:bodyPr>
          <a:lstStyle/>
          <a:p>
            <a:r>
              <a:rPr lang="en-US" dirty="0"/>
              <a:t>Expression</a:t>
            </a:r>
          </a:p>
          <a:p>
            <a:r>
              <a:rPr lang="en-US" dirty="0"/>
              <a:t>Results</a:t>
            </a:r>
          </a:p>
        </p:txBody>
      </p:sp>
      <p:sp>
        <p:nvSpPr>
          <p:cNvPr id="145" name="TextBox 144"/>
          <p:cNvSpPr txBox="1"/>
          <p:nvPr/>
        </p:nvSpPr>
        <p:spPr>
          <a:xfrm>
            <a:off x="4486916" y="298773"/>
            <a:ext cx="2574393" cy="954107"/>
          </a:xfrm>
          <a:prstGeom prst="rect">
            <a:avLst/>
          </a:prstGeom>
          <a:noFill/>
        </p:spPr>
        <p:txBody>
          <a:bodyPr wrap="none" rtlCol="0">
            <a:spAutoFit/>
          </a:bodyPr>
          <a:lstStyle/>
          <a:p>
            <a:r>
              <a:rPr lang="en-US" sz="2800" dirty="0"/>
              <a:t>RNA-seq Data </a:t>
            </a:r>
          </a:p>
          <a:p>
            <a:r>
              <a:rPr lang="en-US" sz="2800" dirty="0"/>
              <a:t>Generic Analysis</a:t>
            </a:r>
          </a:p>
        </p:txBody>
      </p:sp>
      <p:sp>
        <p:nvSpPr>
          <p:cNvPr id="150" name="Rounded Rectangle 149"/>
          <p:cNvSpPr/>
          <p:nvPr/>
        </p:nvSpPr>
        <p:spPr>
          <a:xfrm>
            <a:off x="125595" y="4281872"/>
            <a:ext cx="1311768" cy="60299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SNP variant</a:t>
            </a:r>
          </a:p>
          <a:p>
            <a:pPr algn="ctr"/>
            <a:r>
              <a:rPr lang="en-US" dirty="0"/>
              <a:t>calling</a:t>
            </a:r>
          </a:p>
        </p:txBody>
      </p:sp>
      <p:cxnSp>
        <p:nvCxnSpPr>
          <p:cNvPr id="154" name="Elbow Connector 153"/>
          <p:cNvCxnSpPr>
            <a:stCxn id="138" idx="1"/>
            <a:endCxn id="150" idx="0"/>
          </p:cNvCxnSpPr>
          <p:nvPr/>
        </p:nvCxnSpPr>
        <p:spPr>
          <a:xfrm rot="10800000" flipV="1">
            <a:off x="781480" y="4059290"/>
            <a:ext cx="1818833" cy="222582"/>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159" name="TextBox 158"/>
          <p:cNvSpPr txBox="1"/>
          <p:nvPr/>
        </p:nvSpPr>
        <p:spPr>
          <a:xfrm>
            <a:off x="7013678" y="1967902"/>
            <a:ext cx="1940255" cy="923330"/>
          </a:xfrm>
          <a:prstGeom prst="rect">
            <a:avLst/>
          </a:prstGeom>
          <a:noFill/>
        </p:spPr>
        <p:txBody>
          <a:bodyPr wrap="none" rtlCol="0">
            <a:spAutoFit/>
          </a:bodyPr>
          <a:lstStyle/>
          <a:p>
            <a:pPr algn="ctr"/>
            <a:r>
              <a:rPr lang="en-US" dirty="0"/>
              <a:t>Third Party </a:t>
            </a:r>
          </a:p>
          <a:p>
            <a:pPr algn="ctr"/>
            <a:r>
              <a:rPr lang="en-US" dirty="0"/>
              <a:t>Curated Reference</a:t>
            </a:r>
          </a:p>
          <a:p>
            <a:pPr algn="ctr"/>
            <a:r>
              <a:rPr lang="en-US" dirty="0"/>
              <a:t>Data</a:t>
            </a:r>
          </a:p>
        </p:txBody>
      </p:sp>
    </p:spTree>
    <p:extLst>
      <p:ext uri="{BB962C8B-B14F-4D97-AF65-F5344CB8AC3E}">
        <p14:creationId xmlns:p14="http://schemas.microsoft.com/office/powerpoint/2010/main" val="260251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Library Prep</a:t>
            </a:r>
          </a:p>
        </p:txBody>
      </p:sp>
      <p:sp>
        <p:nvSpPr>
          <p:cNvPr id="3" name="Text Placeholder 2"/>
          <p:cNvSpPr>
            <a:spLocks noGrp="1"/>
          </p:cNvSpPr>
          <p:nvPr>
            <p:ph type="body" idx="1"/>
          </p:nvPr>
        </p:nvSpPr>
        <p:spPr/>
        <p:txBody>
          <a:bodyPr>
            <a:normAutofit/>
          </a:bodyPr>
          <a:lstStyle/>
          <a:p>
            <a:pPr algn="l"/>
            <a:r>
              <a:rPr lang="en-US" sz="2400" dirty="0"/>
              <a:t>“For measurements to be meaningful, however, they must retain their connection to the theoretical and instrumental context from which they were derived. “</a:t>
            </a:r>
          </a:p>
          <a:p>
            <a:pPr algn="l"/>
            <a:r>
              <a:rPr lang="en-US" sz="2400" dirty="0"/>
              <a:t>(Houle et. al. 2011 Q. Rev. Biol.)</a:t>
            </a:r>
          </a:p>
        </p:txBody>
      </p:sp>
      <p:sp>
        <p:nvSpPr>
          <p:cNvPr id="4" name="Date Placeholder 3"/>
          <p:cNvSpPr>
            <a:spLocks noGrp="1"/>
          </p:cNvSpPr>
          <p:nvPr>
            <p:ph type="dt" sz="half" idx="10"/>
          </p:nvPr>
        </p:nvSpPr>
        <p:spPr/>
        <p:txBody>
          <a:bodyPr/>
          <a:lstStyle/>
          <a:p>
            <a:fld id="{5CBE4852-AC55-7B4D-8321-6E6265BFCA69}"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8</a:t>
            </a:fld>
            <a:endParaRPr lang="uk-UA"/>
          </a:p>
        </p:txBody>
      </p:sp>
    </p:spTree>
    <p:extLst>
      <p:ext uri="{BB962C8B-B14F-4D97-AF65-F5344CB8AC3E}">
        <p14:creationId xmlns:p14="http://schemas.microsoft.com/office/powerpoint/2010/main" val="390175274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RNA</a:t>
            </a:r>
          </a:p>
          <a:p>
            <a:r>
              <a:rPr lang="en-US" dirty="0"/>
              <a:t>~75% of RNA is 18S &amp; 28S ribosomal RNAs (rRNA)</a:t>
            </a:r>
          </a:p>
          <a:p>
            <a:r>
              <a:rPr lang="en-US" dirty="0"/>
              <a:t>~10% of RNA is transfer RNAs (tRNA) </a:t>
            </a:r>
          </a:p>
          <a:p>
            <a:r>
              <a:rPr lang="en-US" dirty="0"/>
              <a:t>~2% of RNA is protein coding messenger RNAs mRNA </a:t>
            </a:r>
          </a:p>
          <a:p>
            <a:r>
              <a:rPr lang="en-US" dirty="0"/>
              <a:t>Remainder is mix of small and long non-coding mirRNA, snoRNA, lncRNA etc.</a:t>
            </a:r>
          </a:p>
          <a:p>
            <a:pPr marL="457200" lvl="1" indent="0">
              <a:buNone/>
            </a:pPr>
            <a:r>
              <a:rPr lang="en-US" dirty="0"/>
              <a:t>(</a:t>
            </a:r>
            <a:r>
              <a:rPr lang="en-US" dirty="0">
                <a:hlinkClick r:id="rId3"/>
              </a:rPr>
              <a:t>Jackson et. al. FASEB J. 2000)</a:t>
            </a:r>
            <a:endParaRPr lang="en-US" dirty="0"/>
          </a:p>
          <a:p>
            <a:endParaRPr lang="en-US" dirty="0"/>
          </a:p>
          <a:p>
            <a:endParaRPr lang="en-US" dirty="0"/>
          </a:p>
        </p:txBody>
      </p:sp>
      <p:sp>
        <p:nvSpPr>
          <p:cNvPr id="3" name="Date Placeholder 2"/>
          <p:cNvSpPr>
            <a:spLocks noGrp="1"/>
          </p:cNvSpPr>
          <p:nvPr>
            <p:ph type="dt" sz="half" idx="10"/>
          </p:nvPr>
        </p:nvSpPr>
        <p:spPr/>
        <p:txBody>
          <a:bodyPr/>
          <a:lstStyle/>
          <a:p>
            <a:fld id="{71482D70-20B7-224E-949F-89F75CFCB299}"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9</a:t>
            </a:fld>
            <a:endParaRPr lang="uk-UA"/>
          </a:p>
        </p:txBody>
      </p:sp>
    </p:spTree>
    <p:extLst>
      <p:ext uri="{BB962C8B-B14F-4D97-AF65-F5344CB8AC3E}">
        <p14:creationId xmlns:p14="http://schemas.microsoft.com/office/powerpoint/2010/main" val="40801906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10</a:t>
            </a:fld>
            <a:endParaRPr lang="uk-UA"/>
          </a:p>
        </p:txBody>
      </p:sp>
      <p:sp>
        <p:nvSpPr>
          <p:cNvPr id="7" name="Text Placeholder 6"/>
          <p:cNvSpPr>
            <a:spLocks noGrp="1"/>
          </p:cNvSpPr>
          <p:nvPr>
            <p:ph type="body" sz="half" idx="13"/>
          </p:nvPr>
        </p:nvSpPr>
        <p:spPr/>
        <p:txBody>
          <a:bodyPr/>
          <a:lstStyle/>
          <a:p>
            <a:pPr algn="r"/>
            <a:r>
              <a:rPr lang="en-US" dirty="0"/>
              <a:t>Image van Dijk et. al. (2014) Exp Cell Res</a:t>
            </a:r>
          </a:p>
        </p:txBody>
      </p:sp>
      <p:pic>
        <p:nvPicPr>
          <p:cNvPr id="10" name="Picture Placeholder 9" descr="RNAsteps.jpg"/>
          <p:cNvPicPr>
            <a:picLocks noGrp="1" noChangeAspect="1"/>
          </p:cNvPicPr>
          <p:nvPr>
            <p:ph type="pic" idx="1"/>
          </p:nvPr>
        </p:nvPicPr>
        <p:blipFill>
          <a:blip r:embed="rId3">
            <a:extLst>
              <a:ext uri="{28A0092B-C50C-407E-A947-70E740481C1C}">
                <a14:useLocalDpi xmlns:a14="http://schemas.microsoft.com/office/drawing/2010/main" val="0"/>
              </a:ext>
            </a:extLst>
          </a:blip>
          <a:srcRect l="-21009" r="-21009"/>
          <a:stretch>
            <a:fillRect/>
          </a:stretch>
        </p:blipFill>
        <p:spPr>
          <a:xfrm>
            <a:off x="457200" y="612775"/>
            <a:ext cx="8229600" cy="5203825"/>
          </a:xfrm>
        </p:spPr>
      </p:pic>
    </p:spTree>
    <p:extLst>
      <p:ext uri="{BB962C8B-B14F-4D97-AF65-F5344CB8AC3E}">
        <p14:creationId xmlns:p14="http://schemas.microsoft.com/office/powerpoint/2010/main" val="13726925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maturetranscript.jpg"/>
          <p:cNvPicPr>
            <a:picLocks noGrp="1" noChangeAspect="1"/>
          </p:cNvPicPr>
          <p:nvPr>
            <p:ph type="pic" idx="1"/>
          </p:nvPr>
        </p:nvPicPr>
        <p:blipFill>
          <a:blip r:embed="rId3">
            <a:extLst>
              <a:ext uri="{28A0092B-C50C-407E-A947-70E740481C1C}">
                <a14:useLocalDpi xmlns:a14="http://schemas.microsoft.com/office/drawing/2010/main" val="0"/>
              </a:ext>
            </a:extLst>
          </a:blip>
          <a:srcRect l="-10615" r="-10615"/>
          <a:stretch>
            <a:fillRect/>
          </a:stretch>
        </p:blipFill>
        <p:spPr/>
      </p:pic>
      <p:sp>
        <p:nvSpPr>
          <p:cNvPr id="3" name="Text Placeholder 2"/>
          <p:cNvSpPr>
            <a:spLocks noGrp="1"/>
          </p:cNvSpPr>
          <p:nvPr>
            <p:ph type="body" sz="half" idx="2"/>
          </p:nvPr>
        </p:nvSpPr>
        <p:spPr/>
        <p:txBody>
          <a:bodyPr/>
          <a:lstStyle/>
          <a:p>
            <a:r>
              <a:rPr lang="en-US" dirty="0"/>
              <a:t>most RNA is processed after/during transcription</a:t>
            </a:r>
          </a:p>
          <a:p>
            <a:r>
              <a:rPr lang="en-US" dirty="0"/>
              <a:t>mRNA has a 5’cap and a 3’ poly-A tail added</a:t>
            </a:r>
          </a:p>
        </p:txBody>
      </p:sp>
      <p:sp>
        <p:nvSpPr>
          <p:cNvPr id="4" name="Date Placeholder 3"/>
          <p:cNvSpPr>
            <a:spLocks noGrp="1"/>
          </p:cNvSpPr>
          <p:nvPr>
            <p:ph type="dt" sz="half" idx="10"/>
          </p:nvPr>
        </p:nvSpPr>
        <p:spPr/>
        <p:txBody>
          <a:bodyPr/>
          <a:lstStyle/>
          <a:p>
            <a:fld id="{48FEF16C-74AB-1642-9B88-5631879142B3}" type="datetime2">
              <a:t>Sunday, 8 May 16</a:t>
            </a:fld>
            <a:endParaRPr lang="fi-FI" dirty="0"/>
          </a:p>
        </p:txBody>
      </p:sp>
      <p:sp>
        <p:nvSpPr>
          <p:cNvPr id="5" name="Text Placeholder 4"/>
          <p:cNvSpPr>
            <a:spLocks noGrp="1"/>
          </p:cNvSpPr>
          <p:nvPr>
            <p:ph type="body" sz="half" idx="13"/>
          </p:nvPr>
        </p:nvSpPr>
        <p:spPr/>
        <p:txBody>
          <a:bodyPr/>
          <a:lstStyle/>
          <a:p>
            <a:pPr algn="r"/>
            <a:r>
              <a:rPr lang="en-US" dirty="0"/>
              <a:t>Image https://cnx.org/contents/TkuNUJis@3/Transcription</a:t>
            </a:r>
          </a:p>
        </p:txBody>
      </p:sp>
      <p:sp>
        <p:nvSpPr>
          <p:cNvPr id="7" name="Footer Placeholder 6"/>
          <p:cNvSpPr>
            <a:spLocks noGrp="1"/>
          </p:cNvSpPr>
          <p:nvPr>
            <p:ph type="ftr" sz="quarter" idx="11"/>
          </p:nvPr>
        </p:nvSpPr>
        <p:spPr/>
        <p:txBody>
          <a:bodyPr/>
          <a:lstStyle/>
          <a:p>
            <a:r>
              <a:rPr lang="en-US" dirty="0"/>
              <a:t>BS32010 RNA-seq I</a:t>
            </a:r>
          </a:p>
        </p:txBody>
      </p:sp>
      <p:sp>
        <p:nvSpPr>
          <p:cNvPr id="8" name="Slide Number Placeholder 7"/>
          <p:cNvSpPr>
            <a:spLocks noGrp="1"/>
          </p:cNvSpPr>
          <p:nvPr>
            <p:ph type="sldNum" sz="quarter" idx="12"/>
          </p:nvPr>
        </p:nvSpPr>
        <p:spPr/>
        <p:txBody>
          <a:bodyPr/>
          <a:lstStyle/>
          <a:p>
            <a:fld id="{6EFD1E12-28FE-0048-AE2F-A944ECEB4398}" type="slidenum">
              <a:rPr lang="uk-UA"/>
              <a:t>11</a:t>
            </a:fld>
            <a:endParaRPr lang="uk-UA"/>
          </a:p>
        </p:txBody>
      </p:sp>
    </p:spTree>
    <p:extLst>
      <p:ext uri="{BB962C8B-B14F-4D97-AF65-F5344CB8AC3E}">
        <p14:creationId xmlns:p14="http://schemas.microsoft.com/office/powerpoint/2010/main" val="403368107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Enrich for non ribosomal RNA</a:t>
            </a:r>
          </a:p>
          <a:p>
            <a:pPr lvl="1"/>
            <a:r>
              <a:rPr lang="en-US" dirty="0"/>
              <a:t>polyA pull down</a:t>
            </a:r>
          </a:p>
          <a:p>
            <a:pPr lvl="1"/>
            <a:r>
              <a:rPr lang="en-US" dirty="0"/>
              <a:t>ribosomal RNA depletion</a:t>
            </a:r>
          </a:p>
          <a:p>
            <a:pPr lvl="2"/>
            <a:r>
              <a:rPr lang="en-US" dirty="0"/>
              <a:t>ribo-minus, ribo-zero kits</a:t>
            </a:r>
          </a:p>
          <a:p>
            <a:r>
              <a:rPr lang="en-US" dirty="0"/>
              <a:t>Fragment</a:t>
            </a:r>
          </a:p>
          <a:p>
            <a:pPr lvl="1"/>
            <a:r>
              <a:rPr lang="en-US" dirty="0"/>
              <a:t>Add primers</a:t>
            </a:r>
          </a:p>
          <a:p>
            <a:r>
              <a:rPr lang="en-US" dirty="0"/>
              <a:t>Reverse transcribe</a:t>
            </a:r>
          </a:p>
          <a:p>
            <a:pPr lvl="1"/>
            <a:r>
              <a:rPr lang="en-US" dirty="0"/>
              <a:t>Can produce strand specific cDNA’s</a:t>
            </a:r>
          </a:p>
          <a:p>
            <a:r>
              <a:rPr lang="en-US" dirty="0"/>
              <a:t>Amplify what is left</a:t>
            </a:r>
          </a:p>
          <a:p>
            <a:pPr lvl="1"/>
            <a:r>
              <a:rPr lang="en-US" dirty="0"/>
              <a:t>PCR can introduce bias</a:t>
            </a:r>
          </a:p>
          <a:p>
            <a:r>
              <a:rPr lang="en-US" dirty="0"/>
              <a:t>Then sequence</a:t>
            </a:r>
          </a:p>
          <a:p>
            <a:pPr lvl="1"/>
            <a:r>
              <a:rPr lang="en-US" dirty="0"/>
              <a:t>more often than not these days with Illumina</a:t>
            </a:r>
          </a:p>
        </p:txBody>
      </p:sp>
      <p:sp>
        <p:nvSpPr>
          <p:cNvPr id="3" name="Date Placeholder 2"/>
          <p:cNvSpPr>
            <a:spLocks noGrp="1"/>
          </p:cNvSpPr>
          <p:nvPr>
            <p:ph type="dt" sz="half" idx="10"/>
          </p:nvPr>
        </p:nvSpPr>
        <p:spPr/>
        <p:txBody>
          <a:bodyPr/>
          <a:lstStyle/>
          <a:p>
            <a:fld id="{5DA4762E-7C39-F543-813A-7627F763F01D}"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12</a:t>
            </a:fld>
            <a:endParaRPr lang="uk-UA"/>
          </a:p>
        </p:txBody>
      </p:sp>
    </p:spTree>
    <p:extLst>
      <p:ext uri="{BB962C8B-B14F-4D97-AF65-F5344CB8AC3E}">
        <p14:creationId xmlns:p14="http://schemas.microsoft.com/office/powerpoint/2010/main" val="17453865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12584"/>
            <a:ext cx="8229600" cy="5371301"/>
          </a:xfrm>
        </p:spPr>
        <p:txBody>
          <a:bodyPr/>
          <a:lstStyle/>
          <a:p>
            <a:pPr marL="0" indent="0">
              <a:buNone/>
            </a:pPr>
            <a:r>
              <a:rPr lang="en-US" dirty="0"/>
              <a:t>Generally however sequencing is not quantitative it is proportional because sample is scale up to a fix volume</a:t>
            </a:r>
          </a:p>
          <a:p>
            <a:pPr lvl="1"/>
            <a:endParaRPr lang="en-US" dirty="0"/>
          </a:p>
        </p:txBody>
      </p:sp>
      <p:sp>
        <p:nvSpPr>
          <p:cNvPr id="3" name="Date Placeholder 2"/>
          <p:cNvSpPr>
            <a:spLocks noGrp="1"/>
          </p:cNvSpPr>
          <p:nvPr>
            <p:ph type="dt" sz="half" idx="10"/>
          </p:nvPr>
        </p:nvSpPr>
        <p:spPr/>
        <p:txBody>
          <a:bodyPr/>
          <a:lstStyle/>
          <a:p>
            <a:fld id="{D03CA6B8-E28D-524E-B550-E815EE0D5022}" type="datetime2">
              <a:t>Sunday, 8 May 16</a:t>
            </a:fld>
            <a:endParaRPr lang="fi-FI" dirty="0"/>
          </a:p>
        </p:txBody>
      </p:sp>
      <p:sp>
        <p:nvSpPr>
          <p:cNvPr id="4" name="Footer Placeholder 3"/>
          <p:cNvSpPr>
            <a:spLocks noGrp="1"/>
          </p:cNvSpPr>
          <p:nvPr>
            <p:ph type="ftr" sz="quarter" idx="11"/>
          </p:nvPr>
        </p:nvSpPr>
        <p:spPr>
          <a:xfrm>
            <a:off x="3124200" y="6320195"/>
            <a:ext cx="2895600" cy="365125"/>
          </a:xfrm>
        </p:spPr>
        <p:txBody>
          <a:bodyPr/>
          <a:lstStyle/>
          <a:p>
            <a:r>
              <a:rPr lang="en-US" dirty="0"/>
              <a:t>BS32010 RNA-seq I</a:t>
            </a:r>
          </a:p>
        </p:txBody>
      </p:sp>
      <p:sp>
        <p:nvSpPr>
          <p:cNvPr id="5" name="Slide Number Placeholder 4"/>
          <p:cNvSpPr>
            <a:spLocks noGrp="1"/>
          </p:cNvSpPr>
          <p:nvPr>
            <p:ph type="sldNum" sz="quarter" idx="12"/>
          </p:nvPr>
        </p:nvSpPr>
        <p:spPr>
          <a:xfrm>
            <a:off x="6553200" y="6354517"/>
            <a:ext cx="2133600" cy="365125"/>
          </a:xfrm>
        </p:spPr>
        <p:txBody>
          <a:bodyPr/>
          <a:lstStyle/>
          <a:p>
            <a:fld id="{6EFD1E12-28FE-0048-AE2F-A944ECEB4398}" type="slidenum">
              <a:rPr lang="uk-UA"/>
              <a:t>13</a:t>
            </a:fld>
            <a:endParaRPr lang="uk-UA"/>
          </a:p>
        </p:txBody>
      </p:sp>
      <p:grpSp>
        <p:nvGrpSpPr>
          <p:cNvPr id="33" name="Group 32"/>
          <p:cNvGrpSpPr/>
          <p:nvPr/>
        </p:nvGrpSpPr>
        <p:grpSpPr>
          <a:xfrm>
            <a:off x="1050516" y="2677613"/>
            <a:ext cx="6448407" cy="2982623"/>
            <a:chOff x="1050516" y="3281021"/>
            <a:chExt cx="6448407" cy="2982623"/>
          </a:xfrm>
        </p:grpSpPr>
        <p:sp>
          <p:nvSpPr>
            <p:cNvPr id="6" name="Rectangle 5"/>
            <p:cNvSpPr/>
            <p:nvPr/>
          </p:nvSpPr>
          <p:spPr>
            <a:xfrm>
              <a:off x="1371943" y="5311569"/>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71943" y="4864691"/>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flipV="1">
              <a:off x="1371943" y="4524132"/>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1371943" y="4077254"/>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3"/>
            <p:cNvGrpSpPr/>
            <p:nvPr/>
          </p:nvGrpSpPr>
          <p:grpSpPr>
            <a:xfrm>
              <a:off x="5244459" y="5156679"/>
              <a:ext cx="415503" cy="734191"/>
              <a:chOff x="2120158" y="3791096"/>
              <a:chExt cx="415503" cy="1806631"/>
            </a:xfrm>
          </p:grpSpPr>
          <p:sp>
            <p:nvSpPr>
              <p:cNvPr id="10" name="Rectangle 9"/>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5" name="Group 14"/>
            <p:cNvGrpSpPr/>
            <p:nvPr/>
          </p:nvGrpSpPr>
          <p:grpSpPr>
            <a:xfrm>
              <a:off x="2708697" y="3281021"/>
              <a:ext cx="415503" cy="2602864"/>
              <a:chOff x="2120158" y="3791096"/>
              <a:chExt cx="415503" cy="1806631"/>
            </a:xfrm>
          </p:grpSpPr>
          <p:sp>
            <p:nvSpPr>
              <p:cNvPr id="16" name="Rectangle 15"/>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20" name="Group 19"/>
            <p:cNvGrpSpPr/>
            <p:nvPr/>
          </p:nvGrpSpPr>
          <p:grpSpPr>
            <a:xfrm>
              <a:off x="6720506" y="3288007"/>
              <a:ext cx="415503" cy="2602864"/>
              <a:chOff x="2120158" y="3791096"/>
              <a:chExt cx="415503" cy="1806631"/>
            </a:xfrm>
          </p:grpSpPr>
          <p:sp>
            <p:nvSpPr>
              <p:cNvPr id="21" name="Rectangle 20"/>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5" name="TextBox 24"/>
            <p:cNvSpPr txBox="1"/>
            <p:nvPr/>
          </p:nvSpPr>
          <p:spPr>
            <a:xfrm>
              <a:off x="1648153" y="3288007"/>
              <a:ext cx="1060544" cy="369332"/>
            </a:xfrm>
            <a:prstGeom prst="rect">
              <a:avLst/>
            </a:prstGeom>
            <a:noFill/>
          </p:spPr>
          <p:txBody>
            <a:bodyPr wrap="none" rtlCol="0">
              <a:spAutoFit/>
            </a:bodyPr>
            <a:lstStyle/>
            <a:p>
              <a:r>
                <a:rPr lang="en-US" dirty="0"/>
                <a:t>Sample A</a:t>
              </a:r>
            </a:p>
          </p:txBody>
        </p:sp>
        <p:sp>
          <p:nvSpPr>
            <p:cNvPr id="26" name="TextBox 25"/>
            <p:cNvSpPr txBox="1"/>
            <p:nvPr/>
          </p:nvSpPr>
          <p:spPr>
            <a:xfrm>
              <a:off x="5663806" y="3294087"/>
              <a:ext cx="1056700" cy="369332"/>
            </a:xfrm>
            <a:prstGeom prst="rect">
              <a:avLst/>
            </a:prstGeom>
            <a:noFill/>
          </p:spPr>
          <p:txBody>
            <a:bodyPr wrap="none" rtlCol="0">
              <a:spAutoFit/>
            </a:bodyPr>
            <a:lstStyle/>
            <a:p>
              <a:r>
                <a:rPr lang="en-US" dirty="0"/>
                <a:t>Sample B</a:t>
              </a:r>
            </a:p>
          </p:txBody>
        </p:sp>
        <p:sp>
          <p:nvSpPr>
            <p:cNvPr id="27" name="TextBox 26"/>
            <p:cNvSpPr txBox="1"/>
            <p:nvPr/>
          </p:nvSpPr>
          <p:spPr>
            <a:xfrm>
              <a:off x="1050516" y="5883885"/>
              <a:ext cx="1076775" cy="369332"/>
            </a:xfrm>
            <a:prstGeom prst="rect">
              <a:avLst/>
            </a:prstGeom>
            <a:noFill/>
          </p:spPr>
          <p:txBody>
            <a:bodyPr wrap="none" rtlCol="0">
              <a:spAutoFit/>
            </a:bodyPr>
            <a:lstStyle/>
            <a:p>
              <a:r>
                <a:rPr lang="en-US" dirty="0"/>
                <a:t>Extracted</a:t>
              </a:r>
            </a:p>
          </p:txBody>
        </p:sp>
        <p:sp>
          <p:nvSpPr>
            <p:cNvPr id="28" name="TextBox 27"/>
            <p:cNvSpPr txBox="1"/>
            <p:nvPr/>
          </p:nvSpPr>
          <p:spPr>
            <a:xfrm>
              <a:off x="2386707" y="5883885"/>
              <a:ext cx="1218002" cy="369332"/>
            </a:xfrm>
            <a:prstGeom prst="rect">
              <a:avLst/>
            </a:prstGeom>
            <a:noFill/>
          </p:spPr>
          <p:txBody>
            <a:bodyPr wrap="none" rtlCol="0">
              <a:spAutoFit/>
            </a:bodyPr>
            <a:lstStyle/>
            <a:p>
              <a:r>
                <a:rPr lang="en-US" dirty="0"/>
                <a:t>Sequenced</a:t>
              </a:r>
            </a:p>
          </p:txBody>
        </p:sp>
        <p:sp>
          <p:nvSpPr>
            <p:cNvPr id="29" name="TextBox 28"/>
            <p:cNvSpPr txBox="1"/>
            <p:nvPr/>
          </p:nvSpPr>
          <p:spPr>
            <a:xfrm>
              <a:off x="4944730" y="5894312"/>
              <a:ext cx="1076775" cy="369332"/>
            </a:xfrm>
            <a:prstGeom prst="rect">
              <a:avLst/>
            </a:prstGeom>
            <a:noFill/>
          </p:spPr>
          <p:txBody>
            <a:bodyPr wrap="none" rtlCol="0">
              <a:spAutoFit/>
            </a:bodyPr>
            <a:lstStyle/>
            <a:p>
              <a:r>
                <a:rPr lang="en-US" dirty="0"/>
                <a:t>Extracted</a:t>
              </a:r>
            </a:p>
          </p:txBody>
        </p:sp>
        <p:sp>
          <p:nvSpPr>
            <p:cNvPr id="30" name="TextBox 29"/>
            <p:cNvSpPr txBox="1"/>
            <p:nvPr/>
          </p:nvSpPr>
          <p:spPr>
            <a:xfrm>
              <a:off x="6280921" y="5894312"/>
              <a:ext cx="1218002" cy="369332"/>
            </a:xfrm>
            <a:prstGeom prst="rect">
              <a:avLst/>
            </a:prstGeom>
            <a:noFill/>
          </p:spPr>
          <p:txBody>
            <a:bodyPr wrap="none" rtlCol="0">
              <a:spAutoFit/>
            </a:bodyPr>
            <a:lstStyle/>
            <a:p>
              <a:r>
                <a:rPr lang="en-US" dirty="0"/>
                <a:t>Sequenced</a:t>
              </a:r>
            </a:p>
          </p:txBody>
        </p:sp>
      </p:grpSp>
    </p:spTree>
    <p:extLst>
      <p:ext uri="{BB962C8B-B14F-4D97-AF65-F5344CB8AC3E}">
        <p14:creationId xmlns:p14="http://schemas.microsoft.com/office/powerpoint/2010/main" val="36739227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57200" y="612775"/>
            <a:ext cx="8229599" cy="561087"/>
          </a:xfrm>
        </p:spPr>
        <p:txBody>
          <a:bodyPr/>
          <a:lstStyle/>
          <a:p>
            <a:r>
              <a:rPr lang="en-US" dirty="0"/>
              <a:t>Add (spike-in) fixed amounts artificial calibration RNA’s</a:t>
            </a:r>
          </a:p>
        </p:txBody>
      </p:sp>
      <p:sp>
        <p:nvSpPr>
          <p:cNvPr id="4" name="Date Placeholder 3"/>
          <p:cNvSpPr>
            <a:spLocks noGrp="1"/>
          </p:cNvSpPr>
          <p:nvPr>
            <p:ph type="dt" sz="half" idx="10"/>
          </p:nvPr>
        </p:nvSpPr>
        <p:spPr>
          <a:xfrm>
            <a:off x="457201" y="6452435"/>
            <a:ext cx="2133600" cy="365125"/>
          </a:xfrm>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14</a:t>
            </a:fld>
            <a:endParaRPr lang="uk-UA"/>
          </a:p>
        </p:txBody>
      </p:sp>
      <p:sp>
        <p:nvSpPr>
          <p:cNvPr id="7" name="Text Placeholder 6"/>
          <p:cNvSpPr>
            <a:spLocks noGrp="1"/>
          </p:cNvSpPr>
          <p:nvPr>
            <p:ph type="body" sz="half" idx="13"/>
          </p:nvPr>
        </p:nvSpPr>
        <p:spPr/>
        <p:txBody>
          <a:bodyPr/>
          <a:lstStyle/>
          <a:p>
            <a:pPr algn="r"/>
            <a:r>
              <a:rPr lang="en-US" dirty="0"/>
              <a:t>External RNA Controls Consortium (ERCC)</a:t>
            </a:r>
          </a:p>
        </p:txBody>
      </p:sp>
      <p:sp>
        <p:nvSpPr>
          <p:cNvPr id="16" name="TextBox 15"/>
          <p:cNvSpPr txBox="1"/>
          <p:nvPr/>
        </p:nvSpPr>
        <p:spPr>
          <a:xfrm>
            <a:off x="1577596" y="1394044"/>
            <a:ext cx="1060544" cy="369332"/>
          </a:xfrm>
          <a:prstGeom prst="rect">
            <a:avLst/>
          </a:prstGeom>
          <a:noFill/>
        </p:spPr>
        <p:txBody>
          <a:bodyPr wrap="none" rtlCol="0">
            <a:spAutoFit/>
          </a:bodyPr>
          <a:lstStyle/>
          <a:p>
            <a:r>
              <a:rPr lang="en-US" dirty="0"/>
              <a:t>Sample A</a:t>
            </a:r>
          </a:p>
        </p:txBody>
      </p:sp>
      <p:sp>
        <p:nvSpPr>
          <p:cNvPr id="17" name="TextBox 16"/>
          <p:cNvSpPr txBox="1"/>
          <p:nvPr/>
        </p:nvSpPr>
        <p:spPr>
          <a:xfrm>
            <a:off x="5593249" y="1400124"/>
            <a:ext cx="1056700" cy="369332"/>
          </a:xfrm>
          <a:prstGeom prst="rect">
            <a:avLst/>
          </a:prstGeom>
          <a:noFill/>
        </p:spPr>
        <p:txBody>
          <a:bodyPr wrap="none" rtlCol="0">
            <a:spAutoFit/>
          </a:bodyPr>
          <a:lstStyle/>
          <a:p>
            <a:r>
              <a:rPr lang="en-US" dirty="0"/>
              <a:t>Sample B</a:t>
            </a:r>
          </a:p>
        </p:txBody>
      </p:sp>
      <p:sp>
        <p:nvSpPr>
          <p:cNvPr id="18" name="TextBox 17"/>
          <p:cNvSpPr txBox="1"/>
          <p:nvPr/>
        </p:nvSpPr>
        <p:spPr>
          <a:xfrm>
            <a:off x="979959" y="5495193"/>
            <a:ext cx="1076775" cy="369332"/>
          </a:xfrm>
          <a:prstGeom prst="rect">
            <a:avLst/>
          </a:prstGeom>
          <a:noFill/>
        </p:spPr>
        <p:txBody>
          <a:bodyPr wrap="none" rtlCol="0">
            <a:spAutoFit/>
          </a:bodyPr>
          <a:lstStyle/>
          <a:p>
            <a:r>
              <a:rPr lang="en-US" dirty="0"/>
              <a:t>Extracted</a:t>
            </a:r>
          </a:p>
        </p:txBody>
      </p:sp>
      <p:sp>
        <p:nvSpPr>
          <p:cNvPr id="19" name="TextBox 18"/>
          <p:cNvSpPr txBox="1"/>
          <p:nvPr/>
        </p:nvSpPr>
        <p:spPr>
          <a:xfrm>
            <a:off x="2316150" y="5495193"/>
            <a:ext cx="1218002" cy="369332"/>
          </a:xfrm>
          <a:prstGeom prst="rect">
            <a:avLst/>
          </a:prstGeom>
          <a:noFill/>
        </p:spPr>
        <p:txBody>
          <a:bodyPr wrap="none" rtlCol="0">
            <a:spAutoFit/>
          </a:bodyPr>
          <a:lstStyle/>
          <a:p>
            <a:r>
              <a:rPr lang="en-US" dirty="0"/>
              <a:t>Sequenced</a:t>
            </a:r>
          </a:p>
        </p:txBody>
      </p:sp>
      <p:sp>
        <p:nvSpPr>
          <p:cNvPr id="20" name="TextBox 19"/>
          <p:cNvSpPr txBox="1"/>
          <p:nvPr/>
        </p:nvSpPr>
        <p:spPr>
          <a:xfrm>
            <a:off x="4874173" y="5505620"/>
            <a:ext cx="1076775" cy="369332"/>
          </a:xfrm>
          <a:prstGeom prst="rect">
            <a:avLst/>
          </a:prstGeom>
          <a:noFill/>
        </p:spPr>
        <p:txBody>
          <a:bodyPr wrap="none" rtlCol="0">
            <a:spAutoFit/>
          </a:bodyPr>
          <a:lstStyle/>
          <a:p>
            <a:r>
              <a:rPr lang="en-US" dirty="0"/>
              <a:t>Extracted</a:t>
            </a:r>
          </a:p>
        </p:txBody>
      </p:sp>
      <p:sp>
        <p:nvSpPr>
          <p:cNvPr id="21" name="TextBox 20"/>
          <p:cNvSpPr txBox="1"/>
          <p:nvPr/>
        </p:nvSpPr>
        <p:spPr>
          <a:xfrm>
            <a:off x="6210364" y="5505620"/>
            <a:ext cx="1218002" cy="369332"/>
          </a:xfrm>
          <a:prstGeom prst="rect">
            <a:avLst/>
          </a:prstGeom>
          <a:noFill/>
        </p:spPr>
        <p:txBody>
          <a:bodyPr wrap="none" rtlCol="0">
            <a:spAutoFit/>
          </a:bodyPr>
          <a:lstStyle/>
          <a:p>
            <a:r>
              <a:rPr lang="en-US" dirty="0"/>
              <a:t>Sequenced</a:t>
            </a:r>
          </a:p>
        </p:txBody>
      </p:sp>
      <p:grpSp>
        <p:nvGrpSpPr>
          <p:cNvPr id="2" name="Group 1"/>
          <p:cNvGrpSpPr/>
          <p:nvPr/>
        </p:nvGrpSpPr>
        <p:grpSpPr>
          <a:xfrm flipV="1">
            <a:off x="979959" y="2960743"/>
            <a:ext cx="1076775" cy="2540822"/>
            <a:chOff x="979959" y="2960743"/>
            <a:chExt cx="1076775" cy="2540822"/>
          </a:xfrm>
        </p:grpSpPr>
        <p:grpSp>
          <p:nvGrpSpPr>
            <p:cNvPr id="52" name="Group 51"/>
            <p:cNvGrpSpPr/>
            <p:nvPr/>
          </p:nvGrpSpPr>
          <p:grpSpPr>
            <a:xfrm>
              <a:off x="1301386" y="2960743"/>
              <a:ext cx="415503" cy="2540822"/>
              <a:chOff x="1301386" y="2960743"/>
              <a:chExt cx="415503" cy="2540822"/>
            </a:xfrm>
          </p:grpSpPr>
          <p:grpSp>
            <p:nvGrpSpPr>
              <p:cNvPr id="34" name="Group 33"/>
              <p:cNvGrpSpPr/>
              <p:nvPr/>
            </p:nvGrpSpPr>
            <p:grpSpPr>
              <a:xfrm>
                <a:off x="1301386" y="3694934"/>
                <a:ext cx="415503" cy="1806631"/>
                <a:chOff x="1301386" y="2183291"/>
                <a:chExt cx="415503" cy="1806631"/>
              </a:xfrm>
            </p:grpSpPr>
            <p:sp>
              <p:nvSpPr>
                <p:cNvPr id="9" name="Rectangle 8"/>
                <p:cNvSpPr/>
                <p:nvPr/>
              </p:nvSpPr>
              <p:spPr>
                <a:xfrm>
                  <a:off x="1301386" y="3417606"/>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1301386" y="2970728"/>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flipV="1">
                  <a:off x="1301386" y="2630169"/>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1301386" y="2183291"/>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0" name="Group 39"/>
              <p:cNvGrpSpPr/>
              <p:nvPr/>
            </p:nvGrpSpPr>
            <p:grpSpPr>
              <a:xfrm>
                <a:off x="1301386" y="2960743"/>
                <a:ext cx="415503" cy="734191"/>
                <a:chOff x="1301386" y="4427141"/>
                <a:chExt cx="415503" cy="734191"/>
              </a:xfrm>
            </p:grpSpPr>
            <p:sp>
              <p:nvSpPr>
                <p:cNvPr id="36" name="Rectangle 35"/>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88" name="Straight Connector 87"/>
            <p:cNvCxnSpPr/>
            <p:nvPr/>
          </p:nvCxnSpPr>
          <p:spPr>
            <a:xfrm>
              <a:off x="979959" y="3694934"/>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flipV="1">
            <a:off x="4883285" y="4026811"/>
            <a:ext cx="1076775" cy="1468382"/>
            <a:chOff x="4883285" y="4026811"/>
            <a:chExt cx="1076775" cy="1468382"/>
          </a:xfrm>
        </p:grpSpPr>
        <p:grpSp>
          <p:nvGrpSpPr>
            <p:cNvPr id="64" name="Group 63"/>
            <p:cNvGrpSpPr/>
            <p:nvPr/>
          </p:nvGrpSpPr>
          <p:grpSpPr>
            <a:xfrm>
              <a:off x="5244459" y="4026811"/>
              <a:ext cx="415503" cy="1468382"/>
              <a:chOff x="5244459" y="4026811"/>
              <a:chExt cx="415503" cy="1468382"/>
            </a:xfrm>
          </p:grpSpPr>
          <p:grpSp>
            <p:nvGrpSpPr>
              <p:cNvPr id="42" name="Group 41"/>
              <p:cNvGrpSpPr/>
              <p:nvPr/>
            </p:nvGrpSpPr>
            <p:grpSpPr>
              <a:xfrm>
                <a:off x="5244459" y="4761002"/>
                <a:ext cx="415503" cy="734191"/>
                <a:chOff x="2120158" y="3791096"/>
                <a:chExt cx="415503" cy="1806631"/>
              </a:xfrm>
            </p:grpSpPr>
            <p:sp>
              <p:nvSpPr>
                <p:cNvPr id="43" name="Rectangle 4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7" name="Group 46"/>
              <p:cNvGrpSpPr/>
              <p:nvPr/>
            </p:nvGrpSpPr>
            <p:grpSpPr>
              <a:xfrm>
                <a:off x="5244459" y="4026811"/>
                <a:ext cx="415503" cy="734191"/>
                <a:chOff x="1301386" y="4427141"/>
                <a:chExt cx="415503" cy="734191"/>
              </a:xfrm>
            </p:grpSpPr>
            <p:sp>
              <p:nvSpPr>
                <p:cNvPr id="48" name="Rectangle 47"/>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1" name="Straight Connector 90"/>
            <p:cNvCxnSpPr/>
            <p:nvPr/>
          </p:nvCxnSpPr>
          <p:spPr>
            <a:xfrm>
              <a:off x="4883285" y="4761002"/>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flipV="1">
            <a:off x="2402386" y="1414723"/>
            <a:ext cx="1076775" cy="4105496"/>
            <a:chOff x="2402386" y="1414723"/>
            <a:chExt cx="1076775" cy="4105496"/>
          </a:xfrm>
        </p:grpSpPr>
        <p:grpSp>
          <p:nvGrpSpPr>
            <p:cNvPr id="53" name="Group 52"/>
            <p:cNvGrpSpPr/>
            <p:nvPr/>
          </p:nvGrpSpPr>
          <p:grpSpPr>
            <a:xfrm>
              <a:off x="2759182" y="1414723"/>
              <a:ext cx="415503" cy="4105496"/>
              <a:chOff x="1301386" y="2960743"/>
              <a:chExt cx="415503" cy="2540822"/>
            </a:xfrm>
          </p:grpSpPr>
          <p:grpSp>
            <p:nvGrpSpPr>
              <p:cNvPr id="54" name="Group 53"/>
              <p:cNvGrpSpPr/>
              <p:nvPr/>
            </p:nvGrpSpPr>
            <p:grpSpPr>
              <a:xfrm>
                <a:off x="1301386" y="3694934"/>
                <a:ext cx="415503" cy="1806631"/>
                <a:chOff x="1301386" y="2183291"/>
                <a:chExt cx="415503" cy="1806631"/>
              </a:xfrm>
            </p:grpSpPr>
            <p:sp>
              <p:nvSpPr>
                <p:cNvPr id="60" name="Rectangle 59"/>
                <p:cNvSpPr/>
                <p:nvPr/>
              </p:nvSpPr>
              <p:spPr>
                <a:xfrm>
                  <a:off x="1301386" y="3417606"/>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p:cNvSpPr/>
                <p:nvPr/>
              </p:nvSpPr>
              <p:spPr>
                <a:xfrm>
                  <a:off x="1301386" y="2970728"/>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p:cNvSpPr/>
                <p:nvPr/>
              </p:nvSpPr>
              <p:spPr>
                <a:xfrm flipV="1">
                  <a:off x="1301386" y="2630169"/>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Rectangle 62"/>
                <p:cNvSpPr/>
                <p:nvPr/>
              </p:nvSpPr>
              <p:spPr>
                <a:xfrm>
                  <a:off x="1301386" y="2183291"/>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55" name="Group 54"/>
              <p:cNvGrpSpPr/>
              <p:nvPr/>
            </p:nvGrpSpPr>
            <p:grpSpPr>
              <a:xfrm>
                <a:off x="1301386" y="2960743"/>
                <a:ext cx="415503" cy="734191"/>
                <a:chOff x="1301386" y="4427141"/>
                <a:chExt cx="415503" cy="734191"/>
              </a:xfrm>
            </p:grpSpPr>
            <p:sp>
              <p:nvSpPr>
                <p:cNvPr id="56" name="Rectangle 55"/>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Rectangle 57"/>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2" name="Straight Connector 91"/>
            <p:cNvCxnSpPr/>
            <p:nvPr/>
          </p:nvCxnSpPr>
          <p:spPr>
            <a:xfrm>
              <a:off x="2402386" y="2586440"/>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flipV="1">
            <a:off x="6471177" y="1394044"/>
            <a:ext cx="1076775" cy="4123507"/>
            <a:chOff x="6471177" y="1394044"/>
            <a:chExt cx="1076775" cy="4123507"/>
          </a:xfrm>
        </p:grpSpPr>
        <p:grpSp>
          <p:nvGrpSpPr>
            <p:cNvPr id="76" name="Group 75"/>
            <p:cNvGrpSpPr/>
            <p:nvPr/>
          </p:nvGrpSpPr>
          <p:grpSpPr>
            <a:xfrm>
              <a:off x="6798903" y="1394044"/>
              <a:ext cx="415503" cy="4123507"/>
              <a:chOff x="5244459" y="4026811"/>
              <a:chExt cx="415503" cy="1468382"/>
            </a:xfrm>
          </p:grpSpPr>
          <p:grpSp>
            <p:nvGrpSpPr>
              <p:cNvPr id="77" name="Group 76"/>
              <p:cNvGrpSpPr/>
              <p:nvPr/>
            </p:nvGrpSpPr>
            <p:grpSpPr>
              <a:xfrm>
                <a:off x="5244459" y="4761002"/>
                <a:ext cx="415503" cy="734191"/>
                <a:chOff x="2120158" y="3791096"/>
                <a:chExt cx="415503" cy="1806631"/>
              </a:xfrm>
            </p:grpSpPr>
            <p:sp>
              <p:nvSpPr>
                <p:cNvPr id="83" name="Rectangle 8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Rectangle 8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5" name="Rectangle 8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Rectangle 8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78" name="Group 77"/>
              <p:cNvGrpSpPr/>
              <p:nvPr/>
            </p:nvGrpSpPr>
            <p:grpSpPr>
              <a:xfrm>
                <a:off x="5244459" y="4026811"/>
                <a:ext cx="415503" cy="734191"/>
                <a:chOff x="1301386" y="4427141"/>
                <a:chExt cx="415503" cy="734191"/>
              </a:xfrm>
            </p:grpSpPr>
            <p:sp>
              <p:nvSpPr>
                <p:cNvPr id="79" name="Rectangle 78"/>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0" name="Rectangle 79"/>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Rectangle 80"/>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Rectangle 81"/>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3" name="Straight Connector 92"/>
            <p:cNvCxnSpPr/>
            <p:nvPr/>
          </p:nvCxnSpPr>
          <p:spPr>
            <a:xfrm>
              <a:off x="6471177" y="3453714"/>
              <a:ext cx="1076775" cy="0"/>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121552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15</a:t>
            </a:fld>
            <a:endParaRPr lang="uk-UA"/>
          </a:p>
        </p:txBody>
      </p:sp>
      <p:sp>
        <p:nvSpPr>
          <p:cNvPr id="7" name="Text Placeholder 6"/>
          <p:cNvSpPr>
            <a:spLocks noGrp="1"/>
          </p:cNvSpPr>
          <p:nvPr>
            <p:ph type="body" sz="half" idx="13"/>
          </p:nvPr>
        </p:nvSpPr>
        <p:spPr/>
        <p:txBody>
          <a:bodyPr/>
          <a:lstStyle/>
          <a:p>
            <a:pPr algn="r"/>
            <a:r>
              <a:rPr lang="en-US" dirty="0"/>
              <a:t>image Schurch 2014</a:t>
            </a:r>
          </a:p>
        </p:txBody>
      </p:sp>
      <p:pic>
        <p:nvPicPr>
          <p:cNvPr id="8" name="Picture 3" descr="C:\Users\nschurch\Desktop\strand_v_unstranded_02.pn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3779" r="13779"/>
          <a:stretch>
            <a:fillRect/>
          </a:stretch>
        </p:blipFill>
        <p:spPr bwMode="auto">
          <a:xfrm>
            <a:off x="457200" y="741915"/>
            <a:ext cx="8130427" cy="50921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1367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Experimental Design</a:t>
            </a:r>
          </a:p>
        </p:txBody>
      </p:sp>
      <p:sp>
        <p:nvSpPr>
          <p:cNvPr id="3" name="Text Placeholder 2"/>
          <p:cNvSpPr>
            <a:spLocks noGrp="1"/>
          </p:cNvSpPr>
          <p:nvPr>
            <p:ph type="body" idx="1"/>
          </p:nvPr>
        </p:nvSpPr>
        <p:spPr/>
        <p:txBody>
          <a:bodyPr/>
          <a:lstStyle/>
          <a:p>
            <a:pPr algn="l"/>
            <a:r>
              <a:rPr lang="en-US" dirty="0"/>
              <a:t>“Although the principles of good design are straightforward, their proper implementation often requires significant planning and statistical expertise.”</a:t>
            </a:r>
          </a:p>
          <a:p>
            <a:pPr algn="l"/>
            <a:r>
              <a:rPr lang="en-US" dirty="0"/>
              <a:t>(Auer &amp; Doerge 2010 Genetics)</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16</a:t>
            </a:fld>
            <a:endParaRPr lang="uk-UA"/>
          </a:p>
        </p:txBody>
      </p:sp>
    </p:spTree>
    <p:extLst>
      <p:ext uri="{BB962C8B-B14F-4D97-AF65-F5344CB8AC3E}">
        <p14:creationId xmlns:p14="http://schemas.microsoft.com/office/powerpoint/2010/main" val="389397129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replication</a:t>
            </a:r>
          </a:p>
          <a:p>
            <a:pPr lvl="1"/>
            <a:r>
              <a:rPr lang="en-US" dirty="0"/>
              <a:t>the more times something is repeated, the greater the confidence of ending up with a genuine result.</a:t>
            </a:r>
          </a:p>
          <a:p>
            <a:pPr lvl="2"/>
            <a:r>
              <a:rPr lang="en-US" dirty="0"/>
              <a:t>biological replicates – different biological samples</a:t>
            </a:r>
          </a:p>
          <a:p>
            <a:pPr lvl="2"/>
            <a:r>
              <a:rPr lang="en-US" dirty="0"/>
              <a:t>technical replicates – same biological unit processed multiple times</a:t>
            </a:r>
          </a:p>
          <a:p>
            <a:r>
              <a:rPr lang="en-US" dirty="0"/>
              <a:t> randomization </a:t>
            </a:r>
          </a:p>
          <a:p>
            <a:pPr lvl="1"/>
            <a:r>
              <a:rPr lang="en-US" dirty="0"/>
              <a:t>experimental subjects must be allocated to treatment groups at random</a:t>
            </a:r>
          </a:p>
          <a:p>
            <a:r>
              <a:rPr lang="en-US" dirty="0"/>
              <a:t>record covariates, </a:t>
            </a:r>
          </a:p>
          <a:p>
            <a:pPr lvl="1"/>
            <a:r>
              <a:rPr lang="en-US" dirty="0"/>
              <a:t>including processing day – likely 'batch effects'</a:t>
            </a:r>
          </a:p>
          <a:p>
            <a:endParaRPr lang="en-US" dirty="0"/>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17</a:t>
            </a:fld>
            <a:endParaRPr lang="uk-UA"/>
          </a:p>
        </p:txBody>
      </p:sp>
    </p:spTree>
    <p:extLst>
      <p:ext uri="{BB962C8B-B14F-4D97-AF65-F5344CB8AC3E}">
        <p14:creationId xmlns:p14="http://schemas.microsoft.com/office/powerpoint/2010/main" val="22138787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57201" y="5809574"/>
            <a:ext cx="8229599" cy="492180"/>
          </a:xfrm>
        </p:spPr>
        <p:txBody>
          <a:bodyPr>
            <a:normAutofit/>
          </a:bodyPr>
          <a:lstStyle/>
          <a:p>
            <a:pPr algn="r"/>
            <a:r>
              <a:rPr lang="en-US" sz="2000" dirty="0"/>
              <a:t>image Schurch et. al. 2015</a:t>
            </a:r>
          </a:p>
        </p:txBody>
      </p:sp>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18</a:t>
            </a:fld>
            <a:endParaRPr lang="uk-UA"/>
          </a:p>
        </p:txBody>
      </p:sp>
      <p:pic>
        <p:nvPicPr>
          <p:cNvPr id="10" name="Picture Placeholder 9" descr="replicates.png"/>
          <p:cNvPicPr>
            <a:picLocks noGrp="1" noChangeAspect="1"/>
          </p:cNvPicPr>
          <p:nvPr>
            <p:ph type="pic" idx="1"/>
          </p:nvPr>
        </p:nvPicPr>
        <p:blipFill>
          <a:blip r:embed="rId3">
            <a:extLst>
              <a:ext uri="{28A0092B-C50C-407E-A947-70E740481C1C}">
                <a14:useLocalDpi xmlns:a14="http://schemas.microsoft.com/office/drawing/2010/main" val="0"/>
              </a:ext>
            </a:extLst>
          </a:blip>
          <a:srcRect l="-11740" r="-11740"/>
          <a:stretch>
            <a:fillRect/>
          </a:stretch>
        </p:blipFill>
        <p:spPr>
          <a:xfrm>
            <a:off x="457200" y="612775"/>
            <a:ext cx="8229600" cy="5197475"/>
          </a:xfrm>
        </p:spPr>
      </p:pic>
      <p:sp>
        <p:nvSpPr>
          <p:cNvPr id="2" name="Rectangle 1"/>
          <p:cNvSpPr/>
          <p:nvPr/>
        </p:nvSpPr>
        <p:spPr>
          <a:xfrm>
            <a:off x="1092813" y="3012721"/>
            <a:ext cx="479951" cy="6276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122334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uer_doerge_fig4.jpg"/>
          <p:cNvPicPr>
            <a:picLocks noGrp="1" noChangeAspect="1"/>
          </p:cNvPicPr>
          <p:nvPr>
            <p:ph type="pic" idx="1"/>
          </p:nvPr>
        </p:nvPicPr>
        <p:blipFill>
          <a:blip r:embed="rId3">
            <a:extLst>
              <a:ext uri="{28A0092B-C50C-407E-A947-70E740481C1C}">
                <a14:useLocalDpi xmlns:a14="http://schemas.microsoft.com/office/drawing/2010/main" val="0"/>
              </a:ext>
            </a:extLst>
          </a:blip>
          <a:srcRect l="-5521" r="-5521"/>
          <a:stretch>
            <a:fillRect/>
          </a:stretch>
        </p:blipFill>
        <p:spPr>
          <a:xfrm>
            <a:off x="457200" y="612775"/>
            <a:ext cx="8229600" cy="5251450"/>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19</a:t>
            </a:fld>
            <a:endParaRPr lang="uk-UA"/>
          </a:p>
        </p:txBody>
      </p:sp>
      <p:sp>
        <p:nvSpPr>
          <p:cNvPr id="7" name="Text Placeholder 6"/>
          <p:cNvSpPr>
            <a:spLocks noGrp="1"/>
          </p:cNvSpPr>
          <p:nvPr>
            <p:ph type="body" sz="half" idx="13"/>
          </p:nvPr>
        </p:nvSpPr>
        <p:spPr/>
        <p:txBody>
          <a:bodyPr/>
          <a:lstStyle/>
          <a:p>
            <a:pPr algn="r"/>
            <a:r>
              <a:rPr lang="en-US" dirty="0"/>
              <a:t>Image Auer &amp; Dourge 2010 Genetics</a:t>
            </a:r>
          </a:p>
        </p:txBody>
      </p:sp>
    </p:spTree>
    <p:extLst>
      <p:ext uri="{BB962C8B-B14F-4D97-AF65-F5344CB8AC3E}">
        <p14:creationId xmlns:p14="http://schemas.microsoft.com/office/powerpoint/2010/main" val="648074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Data Pre-processing</a:t>
            </a:r>
          </a:p>
        </p:txBody>
      </p:sp>
      <p:sp>
        <p:nvSpPr>
          <p:cNvPr id="3" name="Text Placeholder 2"/>
          <p:cNvSpPr>
            <a:spLocks noGrp="1"/>
          </p:cNvSpPr>
          <p:nvPr>
            <p:ph type="body" idx="1"/>
          </p:nvPr>
        </p:nvSpPr>
        <p:spPr/>
        <p:txBody>
          <a:bodyPr>
            <a:normAutofit/>
          </a:bodyPr>
          <a:lstStyle/>
          <a:p>
            <a:pPr algn="l"/>
            <a:r>
              <a:rPr lang="en-US" dirty="0"/>
              <a:t>On two occasions I have been asked, "Pray, Mr. Babbage, if you put into the machine wrong figures, will the right answers come out?" ... I am not able rightly to apprehend the kind of confusion of ideas that could provoke such a question.</a:t>
            </a:r>
          </a:p>
          <a:p>
            <a:pPr algn="l"/>
            <a:r>
              <a:rPr lang="en-US" dirty="0"/>
              <a:t>(Babbage 1864. </a:t>
            </a:r>
            <a:r>
              <a:rPr lang="en-US" i="1" dirty="0"/>
              <a:t>Passages from the Life of a Philosopher</a:t>
            </a:r>
            <a:r>
              <a:rPr lang="en-US" dirty="0"/>
              <a:t>.)</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20</a:t>
            </a:fld>
            <a:endParaRPr lang="uk-UA"/>
          </a:p>
        </p:txBody>
      </p:sp>
    </p:spTree>
    <p:extLst>
      <p:ext uri="{BB962C8B-B14F-4D97-AF65-F5344CB8AC3E}">
        <p14:creationId xmlns:p14="http://schemas.microsoft.com/office/powerpoint/2010/main" val="232145572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Fastq file.</a:t>
            </a:r>
          </a:p>
          <a:p>
            <a:pPr lvl="1"/>
            <a:r>
              <a:rPr lang="en-US" dirty="0"/>
              <a:t>Raw read quality control (e.g. FastQC)</a:t>
            </a:r>
          </a:p>
          <a:p>
            <a:pPr lvl="2"/>
            <a:r>
              <a:rPr lang="en-US" dirty="0"/>
              <a:t>base prediction qualities</a:t>
            </a:r>
          </a:p>
          <a:p>
            <a:pPr lvl="2"/>
            <a:r>
              <a:rPr lang="en-US" dirty="0"/>
              <a:t>GC content</a:t>
            </a:r>
          </a:p>
          <a:p>
            <a:pPr lvl="2"/>
            <a:r>
              <a:rPr lang="en-US" dirty="0"/>
              <a:t>over represented sequences</a:t>
            </a:r>
          </a:p>
          <a:p>
            <a:pPr lvl="2"/>
            <a:r>
              <a:rPr lang="en-US" dirty="0"/>
              <a:t>k-mer content</a:t>
            </a:r>
          </a:p>
          <a:p>
            <a:pPr lvl="1"/>
            <a:r>
              <a:rPr lang="en-US" dirty="0"/>
              <a:t>Reads may be spliced</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21</a:t>
            </a:fld>
            <a:endParaRPr lang="uk-UA"/>
          </a:p>
        </p:txBody>
      </p:sp>
    </p:spTree>
    <p:extLst>
      <p:ext uri="{BB962C8B-B14F-4D97-AF65-F5344CB8AC3E}">
        <p14:creationId xmlns:p14="http://schemas.microsoft.com/office/powerpoint/2010/main" val="379378327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mRNA sequence tags (reads)</a:t>
            </a:r>
          </a:p>
        </p:txBody>
      </p:sp>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22</a:t>
            </a:fld>
            <a:endParaRPr lang="uk-UA"/>
          </a:p>
        </p:txBody>
      </p:sp>
      <p:sp>
        <p:nvSpPr>
          <p:cNvPr id="7" name="Text Placeholder 6"/>
          <p:cNvSpPr>
            <a:spLocks noGrp="1"/>
          </p:cNvSpPr>
          <p:nvPr>
            <p:ph type="body" sz="half" idx="13"/>
          </p:nvPr>
        </p:nvSpPr>
        <p:spPr/>
        <p:txBody>
          <a:bodyPr/>
          <a:lstStyle/>
          <a:p>
            <a:endParaRPr lang="en-US" dirty="0"/>
          </a:p>
        </p:txBody>
      </p:sp>
      <p:pic>
        <p:nvPicPr>
          <p:cNvPr id="10" name="Picture Placeholder 9" descr="nmeth_3317-SF10.jpg"/>
          <p:cNvPicPr>
            <a:picLocks noGrp="1" noChangeAspect="1"/>
          </p:cNvPicPr>
          <p:nvPr>
            <p:ph type="pic" idx="1"/>
          </p:nvPr>
        </p:nvPicPr>
        <p:blipFill>
          <a:blip r:embed="rId3">
            <a:extLst>
              <a:ext uri="{28A0092B-C50C-407E-A947-70E740481C1C}">
                <a14:useLocalDpi xmlns:a14="http://schemas.microsoft.com/office/drawing/2010/main" val="0"/>
              </a:ext>
            </a:extLst>
          </a:blip>
          <a:srcRect t="3762" b="3762"/>
          <a:stretch>
            <a:fillRect/>
          </a:stretch>
        </p:blipFill>
        <p:spPr>
          <a:xfrm>
            <a:off x="457200" y="612775"/>
            <a:ext cx="8229600" cy="3805238"/>
          </a:xfrm>
        </p:spPr>
      </p:pic>
    </p:spTree>
    <p:extLst>
      <p:ext uri="{BB962C8B-B14F-4D97-AF65-F5344CB8AC3E}">
        <p14:creationId xmlns:p14="http://schemas.microsoft.com/office/powerpoint/2010/main" val="48831352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Use reads to quantify proportions of RNA transcripts</a:t>
            </a:r>
          </a:p>
          <a:p>
            <a:r>
              <a:rPr lang="en-US" dirty="0"/>
              <a:t>Use a genomic reference </a:t>
            </a:r>
          </a:p>
          <a:p>
            <a:pPr lvl="1"/>
            <a:r>
              <a:rPr lang="en-US" dirty="0"/>
              <a:t>whole genome sequence </a:t>
            </a:r>
          </a:p>
          <a:p>
            <a:pPr lvl="1"/>
            <a:r>
              <a:rPr lang="en-US" dirty="0"/>
              <a:t>one sequence per chromosome</a:t>
            </a:r>
          </a:p>
          <a:p>
            <a:r>
              <a:rPr lang="en-US" dirty="0"/>
              <a:t>Use a transcriptome reference </a:t>
            </a:r>
          </a:p>
          <a:p>
            <a:pPr lvl="1"/>
            <a:r>
              <a:rPr lang="en-US" dirty="0"/>
              <a:t>sequences of the transcripts of interest </a:t>
            </a:r>
          </a:p>
          <a:p>
            <a:pPr lvl="1"/>
            <a:r>
              <a:rPr lang="en-US" dirty="0"/>
              <a:t>one sequence per transcript</a:t>
            </a:r>
          </a:p>
          <a:p>
            <a:pPr lvl="1"/>
            <a:r>
              <a:rPr lang="en-US" dirty="0"/>
              <a:t>Assemble transcripts from the reads de novo</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23</a:t>
            </a:fld>
            <a:endParaRPr lang="uk-UA"/>
          </a:p>
        </p:txBody>
      </p:sp>
    </p:spTree>
    <p:extLst>
      <p:ext uri="{BB962C8B-B14F-4D97-AF65-F5344CB8AC3E}">
        <p14:creationId xmlns:p14="http://schemas.microsoft.com/office/powerpoint/2010/main" val="303844368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a:t>de novo assembly</a:t>
            </a:r>
          </a:p>
          <a:p>
            <a:r>
              <a:rPr lang="en-US" dirty="0"/>
              <a:t>advantages</a:t>
            </a:r>
          </a:p>
          <a:p>
            <a:pPr lvl="1"/>
            <a:r>
              <a:rPr lang="en-US" dirty="0"/>
              <a:t>you quantify the transcripts that are present</a:t>
            </a:r>
          </a:p>
          <a:p>
            <a:pPr lvl="1"/>
            <a:r>
              <a:rPr lang="en-US" dirty="0"/>
              <a:t>novel gene models, alternative splicing</a:t>
            </a:r>
          </a:p>
          <a:p>
            <a:pPr lvl="1"/>
            <a:r>
              <a:rPr lang="en-US" dirty="0"/>
              <a:t>not limited to existing annotation quality</a:t>
            </a:r>
          </a:p>
          <a:p>
            <a:r>
              <a:rPr lang="en-US" dirty="0"/>
              <a:t>disadvantages</a:t>
            </a:r>
          </a:p>
          <a:p>
            <a:pPr lvl="1"/>
            <a:r>
              <a:rPr lang="en-US" dirty="0"/>
              <a:t>quality transcriptome assembly is non-trivial</a:t>
            </a:r>
          </a:p>
          <a:p>
            <a:pPr lvl="1"/>
            <a:r>
              <a:rPr lang="en-US" dirty="0"/>
              <a:t>requires more depth sequence for than for simple DE</a:t>
            </a:r>
          </a:p>
          <a:p>
            <a:pPr lvl="1"/>
            <a:r>
              <a:rPr lang="en-US" dirty="0"/>
              <a:t>introduce error</a:t>
            </a:r>
          </a:p>
          <a:p>
            <a:r>
              <a:rPr lang="en-US" dirty="0"/>
              <a:t>if your organism has not been sequenced this is your only option</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24</a:t>
            </a:fld>
            <a:endParaRPr lang="uk-UA"/>
          </a:p>
        </p:txBody>
      </p:sp>
    </p:spTree>
    <p:extLst>
      <p:ext uri="{BB962C8B-B14F-4D97-AF65-F5344CB8AC3E}">
        <p14:creationId xmlns:p14="http://schemas.microsoft.com/office/powerpoint/2010/main" val="4119391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Genomic reference alignment</a:t>
            </a:r>
          </a:p>
          <a:p>
            <a:r>
              <a:rPr lang="en-US" dirty="0"/>
              <a:t>spliced reads</a:t>
            </a:r>
          </a:p>
          <a:p>
            <a:pPr lvl="1"/>
            <a:r>
              <a:rPr lang="en-US" dirty="0"/>
              <a:t>require splice aware aligner </a:t>
            </a:r>
          </a:p>
          <a:p>
            <a:r>
              <a:rPr lang="en-US" dirty="0"/>
              <a:t>relies on an existing genomic reference and feature annotation</a:t>
            </a:r>
          </a:p>
          <a:p>
            <a:pPr lvl="1"/>
            <a:r>
              <a:rPr lang="en-US" dirty="0"/>
              <a:t>but if you look you might discover unannotated features and gene models</a:t>
            </a:r>
          </a:p>
          <a:p>
            <a:r>
              <a:rPr lang="en-US" dirty="0"/>
              <a:t>requires second processing step to quantify reads per feature</a:t>
            </a:r>
          </a:p>
          <a:p>
            <a:endParaRPr lang="en-US" dirty="0"/>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25</a:t>
            </a:fld>
            <a:endParaRPr lang="uk-UA"/>
          </a:p>
        </p:txBody>
      </p:sp>
    </p:spTree>
    <p:extLst>
      <p:ext uri="{BB962C8B-B14F-4D97-AF65-F5344CB8AC3E}">
        <p14:creationId xmlns:p14="http://schemas.microsoft.com/office/powerpoint/2010/main" val="282043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Transcriptome alignment</a:t>
            </a:r>
          </a:p>
          <a:p>
            <a:r>
              <a:rPr lang="en-US" dirty="0"/>
              <a:t>will only discover what is in your reference</a:t>
            </a:r>
          </a:p>
          <a:p>
            <a:r>
              <a:rPr lang="en-US" dirty="0"/>
              <a:t>faster</a:t>
            </a:r>
          </a:p>
          <a:p>
            <a:pPr lvl="1"/>
            <a:r>
              <a:rPr lang="en-US" dirty="0"/>
              <a:t>get away with non-splice aware aligner</a:t>
            </a:r>
          </a:p>
          <a:p>
            <a:pPr lvl="1"/>
            <a:r>
              <a:rPr lang="en-US" dirty="0"/>
              <a:t>no second mapping step</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26</a:t>
            </a:fld>
            <a:endParaRPr lang="uk-UA"/>
          </a:p>
        </p:txBody>
      </p:sp>
    </p:spTree>
    <p:extLst>
      <p:ext uri="{BB962C8B-B14F-4D97-AF65-F5344CB8AC3E}">
        <p14:creationId xmlns:p14="http://schemas.microsoft.com/office/powerpoint/2010/main" val="1610251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Reads that map to multiple features</a:t>
            </a:r>
          </a:p>
          <a:p>
            <a:r>
              <a:rPr lang="en-US" dirty="0"/>
              <a:t>multi mapping reads</a:t>
            </a:r>
          </a:p>
          <a:p>
            <a:pPr lvl="1"/>
            <a:r>
              <a:rPr lang="en-US" dirty="0"/>
              <a:t>repetitive regions</a:t>
            </a:r>
          </a:p>
          <a:p>
            <a:pPr lvl="1"/>
            <a:r>
              <a:rPr lang="en-US" dirty="0"/>
              <a:t>copy number, pseudogenes </a:t>
            </a:r>
          </a:p>
          <a:p>
            <a:pPr lvl="1"/>
            <a:r>
              <a:rPr lang="en-US" dirty="0"/>
              <a:t>often the approach is to randomly select one of the possible locations</a:t>
            </a:r>
          </a:p>
          <a:p>
            <a:r>
              <a:rPr lang="en-US" dirty="0"/>
              <a:t>over lapping genes on opposite strands</a:t>
            </a:r>
          </a:p>
          <a:p>
            <a:pPr lvl="1"/>
            <a:r>
              <a:rPr lang="en-US" dirty="0"/>
              <a:t>strand specific libraries can help here</a:t>
            </a:r>
          </a:p>
          <a:p>
            <a:r>
              <a:rPr lang="en-US" dirty="0"/>
              <a:t>alternative transcript models</a:t>
            </a:r>
          </a:p>
          <a:p>
            <a:pPr marL="0" indent="0">
              <a:buNone/>
            </a:pPr>
            <a:endParaRPr lang="en-US" dirty="0"/>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27</a:t>
            </a:fld>
            <a:endParaRPr lang="uk-UA"/>
          </a:p>
        </p:txBody>
      </p:sp>
    </p:spTree>
    <p:extLst>
      <p:ext uri="{BB962C8B-B14F-4D97-AF65-F5344CB8AC3E}">
        <p14:creationId xmlns:p14="http://schemas.microsoft.com/office/powerpoint/2010/main" val="60622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exploration</a:t>
            </a:r>
          </a:p>
        </p:txBody>
      </p:sp>
      <p:sp>
        <p:nvSpPr>
          <p:cNvPr id="3" name="Text Placeholder 2"/>
          <p:cNvSpPr>
            <a:spLocks noGrp="1"/>
          </p:cNvSpPr>
          <p:nvPr>
            <p:ph type="body" idx="1"/>
          </p:nvPr>
        </p:nvSpPr>
        <p:spPr/>
        <p:txBody>
          <a:bodyPr/>
          <a:lstStyle/>
          <a:p>
            <a:pPr algn="l"/>
            <a:r>
              <a:rPr lang="en-US" dirty="0"/>
              <a:t>"You can't fix by analysis what you bungled by design." </a:t>
            </a:r>
          </a:p>
          <a:p>
            <a:pPr algn="l"/>
            <a:r>
              <a:rPr lang="en-US" dirty="0"/>
              <a:t>Light, Singer and Willett (1990)</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28</a:t>
            </a:fld>
            <a:endParaRPr lang="uk-UA"/>
          </a:p>
        </p:txBody>
      </p:sp>
    </p:spTree>
    <p:extLst>
      <p:ext uri="{BB962C8B-B14F-4D97-AF65-F5344CB8AC3E}">
        <p14:creationId xmlns:p14="http://schemas.microsoft.com/office/powerpoint/2010/main" val="1667456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Look </a:t>
            </a:r>
            <a:r>
              <a:rPr lang="en-US" dirty="0"/>
              <a:t>for </a:t>
            </a:r>
            <a:r>
              <a:rPr lang="en-US" dirty="0" smtClean="0"/>
              <a:t>and correct for unwanted </a:t>
            </a:r>
            <a:r>
              <a:rPr lang="en-US" dirty="0"/>
              <a:t>variance</a:t>
            </a:r>
          </a:p>
          <a:p>
            <a:r>
              <a:rPr lang="en-US" dirty="0"/>
              <a:t>Normalisation</a:t>
            </a:r>
          </a:p>
          <a:p>
            <a:pPr lvl="1"/>
            <a:r>
              <a:rPr lang="en-US" dirty="0"/>
              <a:t>library size</a:t>
            </a:r>
          </a:p>
          <a:p>
            <a:pPr lvl="1"/>
            <a:r>
              <a:rPr lang="en-US" dirty="0"/>
              <a:t>total RNA composition</a:t>
            </a:r>
          </a:p>
          <a:p>
            <a:pPr lvl="1"/>
            <a:r>
              <a:rPr lang="en-US" dirty="0"/>
              <a:t>gene </a:t>
            </a:r>
            <a:r>
              <a:rPr lang="en-US" dirty="0" smtClean="0"/>
              <a:t>length </a:t>
            </a:r>
            <a:endParaRPr lang="en-US" dirty="0"/>
          </a:p>
          <a:p>
            <a:pPr lvl="1"/>
            <a:r>
              <a:rPr lang="en-US" dirty="0"/>
              <a:t>GC </a:t>
            </a:r>
            <a:r>
              <a:rPr lang="en-US" dirty="0" smtClean="0"/>
              <a:t>content</a:t>
            </a:r>
          </a:p>
          <a:p>
            <a:r>
              <a:rPr lang="en-US" dirty="0" smtClean="0"/>
              <a:t>TPM </a:t>
            </a:r>
            <a:r>
              <a:rPr lang="en-US" dirty="0"/>
              <a:t>vs. RPKM/</a:t>
            </a:r>
            <a:r>
              <a:rPr lang="en-US" dirty="0" smtClean="0"/>
              <a:t>FPKM</a:t>
            </a:r>
          </a:p>
          <a:p>
            <a:pPr lvl="1"/>
            <a:r>
              <a:rPr lang="en-US" dirty="0" smtClean="0"/>
              <a:t>FPKM fragments per 1000 bases per million fragments (library size then gene length)</a:t>
            </a:r>
            <a:endParaRPr lang="en-US" dirty="0"/>
          </a:p>
          <a:p>
            <a:pPr lvl="1"/>
            <a:r>
              <a:rPr lang="en-US" dirty="0" smtClean="0"/>
              <a:t>TPM transcripts per million (gene length then library size)</a:t>
            </a:r>
            <a:endParaRPr lang="en-US" dirty="0"/>
          </a:p>
          <a:p>
            <a:pPr lvl="1"/>
            <a:endParaRPr lang="en-US" dirty="0"/>
          </a:p>
          <a:p>
            <a:endParaRPr lang="en-US" dirty="0"/>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29</a:t>
            </a:fld>
            <a:endParaRPr lang="uk-UA"/>
          </a:p>
        </p:txBody>
      </p:sp>
    </p:spTree>
    <p:extLst>
      <p:ext uri="{BB962C8B-B14F-4D97-AF65-F5344CB8AC3E}">
        <p14:creationId xmlns:p14="http://schemas.microsoft.com/office/powerpoint/2010/main" val="693156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Visualisation</a:t>
            </a:r>
          </a:p>
        </p:txBody>
      </p:sp>
      <p:sp>
        <p:nvSpPr>
          <p:cNvPr id="3" name="Text Placeholder 2"/>
          <p:cNvSpPr>
            <a:spLocks noGrp="1"/>
          </p:cNvSpPr>
          <p:nvPr>
            <p:ph type="body" idx="1"/>
          </p:nvPr>
        </p:nvSpPr>
        <p:spPr/>
        <p:txBody>
          <a:bodyPr/>
          <a:lstStyle/>
          <a:p>
            <a:pPr algn="l"/>
            <a:r>
              <a:rPr lang="en-US" dirty="0"/>
              <a:t>“Numerical quantities focus on expected values, graphical summaries on unexpected values." </a:t>
            </a:r>
          </a:p>
          <a:p>
            <a:pPr algn="l"/>
            <a:r>
              <a:rPr lang="en-US" dirty="0"/>
              <a:t>John Tukey</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30</a:t>
            </a:fld>
            <a:endParaRPr lang="uk-UA"/>
          </a:p>
        </p:txBody>
      </p:sp>
    </p:spTree>
    <p:extLst>
      <p:ext uri="{BB962C8B-B14F-4D97-AF65-F5344CB8AC3E}">
        <p14:creationId xmlns:p14="http://schemas.microsoft.com/office/powerpoint/2010/main" val="3448547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pcaDyeSwap-1.pdf"/>
          <p:cNvPicPr>
            <a:picLocks noGrp="1" noChangeAspect="1"/>
          </p:cNvPicPr>
          <p:nvPr>
            <p:ph type="pic" idx="1"/>
          </p:nvPr>
        </p:nvPicPr>
        <p:blipFill>
          <a:blip r:embed="rId3">
            <a:extLst>
              <a:ext uri="{28A0092B-C50C-407E-A947-70E740481C1C}">
                <a14:useLocalDpi xmlns:a14="http://schemas.microsoft.com/office/drawing/2010/main" val="0"/>
              </a:ext>
            </a:extLst>
          </a:blip>
          <a:srcRect l="-29485" r="-29485"/>
          <a:stretch>
            <a:fillRect/>
          </a:stretch>
        </p:blipFill>
        <p:spPr>
          <a:xfrm>
            <a:off x="457200" y="612775"/>
            <a:ext cx="8229600" cy="5176838"/>
          </a:xfrm>
        </p:spPr>
      </p:pic>
      <p:sp>
        <p:nvSpPr>
          <p:cNvPr id="4" name="Date Placeholder 3"/>
          <p:cNvSpPr>
            <a:spLocks noGrp="1"/>
          </p:cNvSpPr>
          <p:nvPr>
            <p:ph type="dt" sz="half" idx="10"/>
          </p:nvPr>
        </p:nvSpPr>
        <p:spPr>
          <a:xfrm>
            <a:off x="457200" y="6331780"/>
            <a:ext cx="2133600" cy="365125"/>
          </a:xfrm>
        </p:spPr>
        <p:txBody>
          <a:bodyPr/>
          <a:lstStyle/>
          <a:p>
            <a:fld id="{D822544F-A2DA-3549-9303-79F6C0DC2BB3}" type="datetime2">
              <a:rPr lang="en-US"/>
              <a:t>Sunday, 8 May 16</a:t>
            </a:fld>
            <a:endParaRPr lang="en-US"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31</a:t>
            </a:fld>
            <a:endParaRPr lang="uk-UA"/>
          </a:p>
        </p:txBody>
      </p:sp>
      <p:sp>
        <p:nvSpPr>
          <p:cNvPr id="7" name="Text Placeholder 6"/>
          <p:cNvSpPr>
            <a:spLocks noGrp="1"/>
          </p:cNvSpPr>
          <p:nvPr>
            <p:ph type="body" sz="half" idx="13"/>
          </p:nvPr>
        </p:nvSpPr>
        <p:spPr/>
        <p:txBody>
          <a:bodyPr/>
          <a:lstStyle/>
          <a:p>
            <a:r>
              <a:rPr lang="en-US" dirty="0"/>
              <a:t>PCA Plot: first two principal components (cf. multi-dimensional scaling MDS Plot)</a:t>
            </a:r>
          </a:p>
        </p:txBody>
      </p:sp>
    </p:spTree>
    <p:extLst>
      <p:ext uri="{BB962C8B-B14F-4D97-AF65-F5344CB8AC3E}">
        <p14:creationId xmlns:p14="http://schemas.microsoft.com/office/powerpoint/2010/main" val="3335429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22544F-A2DA-3549-9303-79F6C0DC2BB3}" type="datetime2">
              <a:rPr lang="en-US"/>
              <a:t>Sunday, 8 May 16</a:t>
            </a:fld>
            <a:endParaRPr lang="en-US"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32</a:t>
            </a:fld>
            <a:endParaRPr lang="uk-UA"/>
          </a:p>
        </p:txBody>
      </p:sp>
      <p:sp>
        <p:nvSpPr>
          <p:cNvPr id="7" name="Text Placeholder 6"/>
          <p:cNvSpPr>
            <a:spLocks noGrp="1"/>
          </p:cNvSpPr>
          <p:nvPr>
            <p:ph type="body" sz="half" idx="13"/>
          </p:nvPr>
        </p:nvSpPr>
        <p:spPr/>
        <p:txBody>
          <a:bodyPr/>
          <a:lstStyle/>
          <a:p>
            <a:r>
              <a:rPr lang="en-US" dirty="0"/>
              <a:t>Boxplots and relative log expression (RLE) plots</a:t>
            </a:r>
          </a:p>
        </p:txBody>
      </p:sp>
      <p:pic>
        <p:nvPicPr>
          <p:cNvPr id="3" name="Picture Placeholder 2" descr="rleplotDyeSwap-1.pdf"/>
          <p:cNvPicPr>
            <a:picLocks noGrp="1" noChangeAspect="1"/>
          </p:cNvPicPr>
          <p:nvPr>
            <p:ph type="pic" idx="1"/>
          </p:nvPr>
        </p:nvPicPr>
        <p:blipFill>
          <a:blip r:embed="rId3">
            <a:extLst>
              <a:ext uri="{28A0092B-C50C-407E-A947-70E740481C1C}">
                <a14:useLocalDpi xmlns:a14="http://schemas.microsoft.com/office/drawing/2010/main" val="0"/>
              </a:ext>
            </a:extLst>
          </a:blip>
          <a:srcRect t="-34491" b="-34491"/>
          <a:stretch>
            <a:fillRect/>
          </a:stretch>
        </p:blipFill>
        <p:spPr>
          <a:xfrm>
            <a:off x="457200" y="612775"/>
            <a:ext cx="8229600" cy="5214938"/>
          </a:xfrm>
        </p:spPr>
      </p:pic>
    </p:spTree>
    <p:extLst>
      <p:ext uri="{BB962C8B-B14F-4D97-AF65-F5344CB8AC3E}">
        <p14:creationId xmlns:p14="http://schemas.microsoft.com/office/powerpoint/2010/main" val="3682555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usterPlot-1.png"/>
          <p:cNvPicPr>
            <a:picLocks noGrp="1" noChangeAspect="1"/>
          </p:cNvPicPr>
          <p:nvPr>
            <p:ph type="pic" idx="1"/>
          </p:nvPr>
        </p:nvPicPr>
        <p:blipFill>
          <a:blip r:embed="rId3">
            <a:extLst>
              <a:ext uri="{28A0092B-C50C-407E-A947-70E740481C1C}">
                <a14:useLocalDpi xmlns:a14="http://schemas.microsoft.com/office/drawing/2010/main" val="0"/>
              </a:ext>
            </a:extLst>
          </a:blip>
          <a:srcRect l="-9304" r="-9304"/>
          <a:stretch>
            <a:fillRect/>
          </a:stretch>
        </p:blipFill>
        <p:spPr>
          <a:xfrm>
            <a:off x="457200" y="612775"/>
            <a:ext cx="8229600" cy="5203825"/>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33</a:t>
            </a:fld>
            <a:endParaRPr lang="uk-UA"/>
          </a:p>
        </p:txBody>
      </p:sp>
      <p:sp>
        <p:nvSpPr>
          <p:cNvPr id="7" name="Text Placeholder 6"/>
          <p:cNvSpPr>
            <a:spLocks noGrp="1"/>
          </p:cNvSpPr>
          <p:nvPr>
            <p:ph type="body" sz="half" idx="13"/>
          </p:nvPr>
        </p:nvSpPr>
        <p:spPr/>
        <p:txBody>
          <a:bodyPr/>
          <a:lstStyle/>
          <a:p>
            <a:r>
              <a:rPr lang="en-US" dirty="0"/>
              <a:t>Dendrogram (cluster analysis)</a:t>
            </a:r>
          </a:p>
        </p:txBody>
      </p:sp>
    </p:spTree>
    <p:extLst>
      <p:ext uri="{BB962C8B-B14F-4D97-AF65-F5344CB8AC3E}">
        <p14:creationId xmlns:p14="http://schemas.microsoft.com/office/powerpoint/2010/main" val="2910762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unnamed-chunk-1-1.png"/>
          <p:cNvPicPr>
            <a:picLocks noGrp="1" noChangeAspect="1"/>
          </p:cNvPicPr>
          <p:nvPr>
            <p:ph type="pic" idx="1"/>
          </p:nvPr>
        </p:nvPicPr>
        <p:blipFill>
          <a:blip r:embed="rId3">
            <a:extLst>
              <a:ext uri="{28A0092B-C50C-407E-A947-70E740481C1C}">
                <a14:useLocalDpi xmlns:a14="http://schemas.microsoft.com/office/drawing/2010/main" val="0"/>
              </a:ext>
            </a:extLst>
          </a:blip>
          <a:srcRect l="-8927" r="-8927"/>
          <a:stretch>
            <a:fillRect/>
          </a:stretch>
        </p:blipFill>
        <p:spPr>
          <a:xfrm>
            <a:off x="457200" y="612775"/>
            <a:ext cx="8229600" cy="5237163"/>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34</a:t>
            </a:fld>
            <a:endParaRPr lang="uk-UA"/>
          </a:p>
        </p:txBody>
      </p:sp>
      <p:sp>
        <p:nvSpPr>
          <p:cNvPr id="7" name="Text Placeholder 6"/>
          <p:cNvSpPr>
            <a:spLocks noGrp="1"/>
          </p:cNvSpPr>
          <p:nvPr>
            <p:ph type="body" sz="half" idx="13"/>
          </p:nvPr>
        </p:nvSpPr>
        <p:spPr>
          <a:xfrm>
            <a:off x="457200" y="5771631"/>
            <a:ext cx="8229599" cy="324388"/>
          </a:xfrm>
        </p:spPr>
        <p:txBody>
          <a:bodyPr/>
          <a:lstStyle/>
          <a:p>
            <a:r>
              <a:rPr lang="en-US" dirty="0"/>
              <a:t>MA Plot: difference of the log expressions versus the mean log expression (Bland-Altman or Tukey Mean-Difference Plot)</a:t>
            </a:r>
          </a:p>
        </p:txBody>
      </p:sp>
    </p:spTree>
    <p:extLst>
      <p:ext uri="{BB962C8B-B14F-4D97-AF65-F5344CB8AC3E}">
        <p14:creationId xmlns:p14="http://schemas.microsoft.com/office/powerpoint/2010/main" val="51955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1126067" y="612775"/>
            <a:ext cx="6891866" cy="5168900"/>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35</a:t>
            </a:fld>
            <a:endParaRPr lang="uk-UA"/>
          </a:p>
        </p:txBody>
      </p:sp>
      <p:sp>
        <p:nvSpPr>
          <p:cNvPr id="7" name="Text Placeholder 6"/>
          <p:cNvSpPr>
            <a:spLocks noGrp="1"/>
          </p:cNvSpPr>
          <p:nvPr>
            <p:ph type="body" sz="half" idx="13"/>
          </p:nvPr>
        </p:nvSpPr>
        <p:spPr/>
        <p:txBody>
          <a:bodyPr/>
          <a:lstStyle/>
          <a:p>
            <a:r>
              <a:rPr lang="en-US" dirty="0"/>
              <a:t>Volcano Plot</a:t>
            </a:r>
          </a:p>
        </p:txBody>
      </p:sp>
    </p:spTree>
    <p:extLst>
      <p:ext uri="{BB962C8B-B14F-4D97-AF65-F5344CB8AC3E}">
        <p14:creationId xmlns:p14="http://schemas.microsoft.com/office/powerpoint/2010/main" val="2256969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RNA-Seq downstream processing</a:t>
            </a:r>
          </a:p>
        </p:txBody>
      </p:sp>
      <p:sp>
        <p:nvSpPr>
          <p:cNvPr id="3" name="Text Placeholder 2"/>
          <p:cNvSpPr>
            <a:spLocks noGrp="1"/>
          </p:cNvSpPr>
          <p:nvPr>
            <p:ph type="body" idx="1"/>
          </p:nvPr>
        </p:nvSpPr>
        <p:spPr/>
        <p:txBody>
          <a:bodyPr>
            <a:normAutofit lnSpcReduction="10000"/>
          </a:bodyPr>
          <a:lstStyle/>
          <a:p>
            <a:pPr algn="l"/>
            <a:r>
              <a:rPr lang="en-US" dirty="0"/>
              <a:t>"Modern statisticians are familiar with the notion that any finite body of data contains only a limited amount of information on any point under examination; that this limit is set by the nature of the data themselves, and cannot be increased by any amount of ingenuity expended in their statistical examination" </a:t>
            </a:r>
          </a:p>
          <a:p>
            <a:pPr algn="l"/>
            <a:r>
              <a:rPr lang="en-US" dirty="0"/>
              <a:t>R. A. Fisher</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36</a:t>
            </a:fld>
            <a:endParaRPr lang="uk-UA"/>
          </a:p>
        </p:txBody>
      </p:sp>
    </p:spTree>
    <p:extLst>
      <p:ext uri="{BB962C8B-B14F-4D97-AF65-F5344CB8AC3E}">
        <p14:creationId xmlns:p14="http://schemas.microsoft.com/office/powerpoint/2010/main" val="1441723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 Set Enrichment</a:t>
            </a:r>
          </a:p>
          <a:p>
            <a:pPr lvl="1"/>
            <a:r>
              <a:rPr lang="en-US" dirty="0"/>
              <a:t>Pathway analysis</a:t>
            </a:r>
          </a:p>
          <a:p>
            <a:pPr lvl="1"/>
            <a:r>
              <a:rPr lang="en-US" dirty="0"/>
              <a:t>Gene Ontology functional annotation analysis</a:t>
            </a:r>
          </a:p>
          <a:p>
            <a:pPr lvl="1"/>
            <a:r>
              <a:rPr lang="en-US" dirty="0"/>
              <a:t>Gene Network analysis </a:t>
            </a:r>
          </a:p>
        </p:txBody>
      </p:sp>
      <p:sp>
        <p:nvSpPr>
          <p:cNvPr id="3" name="Date Placeholder 2"/>
          <p:cNvSpPr>
            <a:spLocks noGrp="1"/>
          </p:cNvSpPr>
          <p:nvPr>
            <p:ph type="dt" sz="half" idx="10"/>
          </p:nvPr>
        </p:nvSpPr>
        <p:spPr/>
        <p:txBody>
          <a:bodyPr/>
          <a:lstStyle/>
          <a:p>
            <a:fld id="{8C9344C8-D176-6D4A-A6D8-0A429F31B992}" type="datetime2">
              <a:t>Sunday, 8 May 16</a:t>
            </a:fld>
            <a:endParaRPr lang="fi-FI"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37</a:t>
            </a:fld>
            <a:endParaRPr lang="uk-UA"/>
          </a:p>
        </p:txBody>
      </p:sp>
    </p:spTree>
    <p:extLst>
      <p:ext uri="{BB962C8B-B14F-4D97-AF65-F5344CB8AC3E}">
        <p14:creationId xmlns:p14="http://schemas.microsoft.com/office/powerpoint/2010/main" val="2697813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eatmaplarge.jpg"/>
          <p:cNvPicPr>
            <a:picLocks noGrp="1" noChangeAspect="1"/>
          </p:cNvPicPr>
          <p:nvPr>
            <p:ph type="pic" idx="1"/>
          </p:nvPr>
        </p:nvPicPr>
        <p:blipFill>
          <a:blip r:embed="rId3">
            <a:extLst>
              <a:ext uri="{28A0092B-C50C-407E-A947-70E740481C1C}">
                <a14:useLocalDpi xmlns:a14="http://schemas.microsoft.com/office/drawing/2010/main" val="0"/>
              </a:ext>
            </a:extLst>
          </a:blip>
          <a:srcRect l="-7391" r="-7391"/>
          <a:stretch>
            <a:fillRect/>
          </a:stretch>
        </p:blipFill>
        <p:spPr>
          <a:xfrm>
            <a:off x="457200" y="612775"/>
            <a:ext cx="8229600" cy="5321300"/>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38</a:t>
            </a:fld>
            <a:endParaRPr lang="uk-UA"/>
          </a:p>
        </p:txBody>
      </p:sp>
      <p:sp>
        <p:nvSpPr>
          <p:cNvPr id="7" name="Text Placeholder 6"/>
          <p:cNvSpPr>
            <a:spLocks noGrp="1"/>
          </p:cNvSpPr>
          <p:nvPr>
            <p:ph type="body" sz="half" idx="13"/>
          </p:nvPr>
        </p:nvSpPr>
        <p:spPr/>
        <p:txBody>
          <a:bodyPr/>
          <a:lstStyle/>
          <a:p>
            <a:pPr algn="r"/>
            <a:r>
              <a:rPr lang="en-US" dirty="0"/>
              <a:t>Image Welham et. al. 2015 Dis. Mod. Mech.</a:t>
            </a:r>
          </a:p>
        </p:txBody>
      </p:sp>
    </p:spTree>
    <p:extLst>
      <p:ext uri="{BB962C8B-B14F-4D97-AF65-F5344CB8AC3E}">
        <p14:creationId xmlns:p14="http://schemas.microsoft.com/office/powerpoint/2010/main" val="3015029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dePathway.jpg"/>
          <p:cNvPicPr>
            <a:picLocks noGrp="1" noChangeAspect="1"/>
          </p:cNvPicPr>
          <p:nvPr>
            <p:ph type="pic" idx="1"/>
          </p:nvPr>
        </p:nvPicPr>
        <p:blipFill>
          <a:blip r:embed="rId3">
            <a:extLst>
              <a:ext uri="{28A0092B-C50C-407E-A947-70E740481C1C}">
                <a14:useLocalDpi xmlns:a14="http://schemas.microsoft.com/office/drawing/2010/main" val="0"/>
              </a:ext>
            </a:extLst>
          </a:blip>
          <a:srcRect l="-8459" r="-8459"/>
          <a:stretch>
            <a:fillRect/>
          </a:stretch>
        </p:blipFill>
        <p:spPr>
          <a:xfrm>
            <a:off x="457200" y="612775"/>
            <a:ext cx="8229600" cy="5191125"/>
          </a:xfrm>
        </p:spPr>
      </p:pic>
      <p:sp>
        <p:nvSpPr>
          <p:cNvPr id="4" name="Date Placeholder 3"/>
          <p:cNvSpPr>
            <a:spLocks noGrp="1"/>
          </p:cNvSpPr>
          <p:nvPr>
            <p:ph type="dt" sz="half" idx="10"/>
          </p:nvPr>
        </p:nvSpPr>
        <p:spPr/>
        <p:txBody>
          <a:bodyPr/>
          <a:lstStyle/>
          <a:p>
            <a:fld id="{D822544F-A2DA-3549-9303-79F6C0DC2BB3}" type="datetime2">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39</a:t>
            </a:fld>
            <a:endParaRPr lang="uk-UA"/>
          </a:p>
        </p:txBody>
      </p:sp>
      <p:sp>
        <p:nvSpPr>
          <p:cNvPr id="7" name="Text Placeholder 6"/>
          <p:cNvSpPr>
            <a:spLocks noGrp="1"/>
          </p:cNvSpPr>
          <p:nvPr>
            <p:ph type="body" sz="half" idx="13"/>
          </p:nvPr>
        </p:nvSpPr>
        <p:spPr/>
        <p:txBody>
          <a:bodyPr/>
          <a:lstStyle/>
          <a:p>
            <a:pPr algn="r"/>
            <a:r>
              <a:rPr lang="en-US" dirty="0"/>
              <a:t>Image King et. al. 2005 Physio. Gen.</a:t>
            </a:r>
          </a:p>
        </p:txBody>
      </p:sp>
    </p:spTree>
    <p:extLst>
      <p:ext uri="{BB962C8B-B14F-4D97-AF65-F5344CB8AC3E}">
        <p14:creationId xmlns:p14="http://schemas.microsoft.com/office/powerpoint/2010/main" val="4259104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Software</a:t>
            </a:r>
          </a:p>
        </p:txBody>
      </p:sp>
      <p:sp>
        <p:nvSpPr>
          <p:cNvPr id="3" name="Text Placeholder 2"/>
          <p:cNvSpPr>
            <a:spLocks noGrp="1"/>
          </p:cNvSpPr>
          <p:nvPr>
            <p:ph type="body" idx="1"/>
          </p:nvPr>
        </p:nvSpPr>
        <p:spPr/>
        <p:txBody>
          <a:bodyPr/>
          <a:lstStyle/>
          <a:p>
            <a:pPr algn="l"/>
            <a:r>
              <a:rPr lang="en-US" dirty="0"/>
              <a:t>“Reinventing the wheel is sometimes the right thing, when the result is the radial tire.”</a:t>
            </a:r>
          </a:p>
          <a:p>
            <a:pPr algn="l"/>
            <a:r>
              <a:rPr lang="en-US" dirty="0"/>
              <a:t>Jonathan Gilbert</a:t>
            </a:r>
          </a:p>
        </p:txBody>
      </p:sp>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40</a:t>
            </a:fld>
            <a:endParaRPr lang="uk-UA"/>
          </a:p>
        </p:txBody>
      </p:sp>
    </p:spTree>
    <p:extLst>
      <p:ext uri="{BB962C8B-B14F-4D97-AF65-F5344CB8AC3E}">
        <p14:creationId xmlns:p14="http://schemas.microsoft.com/office/powerpoint/2010/main" val="3655108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Quality Control</a:t>
            </a:r>
          </a:p>
          <a:p>
            <a:pPr lvl="1"/>
            <a:r>
              <a:rPr lang="en-US" dirty="0"/>
              <a:t>FastQC, FASTX-Toolkit, trimmomatic, seqtk...</a:t>
            </a:r>
          </a:p>
          <a:p>
            <a:pPr lvl="1"/>
            <a:r>
              <a:rPr lang="en-US" dirty="0"/>
              <a:t>R Bioconductor</a:t>
            </a:r>
          </a:p>
          <a:p>
            <a:r>
              <a:rPr lang="en-US" dirty="0"/>
              <a:t>Assembly</a:t>
            </a:r>
          </a:p>
          <a:p>
            <a:pPr lvl="1"/>
            <a:r>
              <a:rPr lang="en-US" dirty="0"/>
              <a:t>trinity, SOAP denovo-Trans...</a:t>
            </a:r>
          </a:p>
          <a:p>
            <a:pPr lvl="1"/>
            <a:r>
              <a:rPr lang="en-US" dirty="0"/>
              <a:t>cufflinks</a:t>
            </a:r>
          </a:p>
          <a:p>
            <a:r>
              <a:rPr lang="en-US" dirty="0"/>
              <a:t>Aligners, optimal depends on downstream task</a:t>
            </a:r>
          </a:p>
          <a:p>
            <a:pPr lvl="1"/>
            <a:r>
              <a:rPr lang="en-US" dirty="0"/>
              <a:t>bowtie, bwa-mem, subread....</a:t>
            </a:r>
          </a:p>
          <a:p>
            <a:pPr lvl="1"/>
            <a:r>
              <a:rPr lang="en-US" dirty="0"/>
              <a:t>tophat, subjunt, STAR,...</a:t>
            </a:r>
          </a:p>
          <a:p>
            <a:pPr lvl="1"/>
            <a:r>
              <a:rPr lang="en-US" dirty="0"/>
              <a:t>kallisto, salmon</a:t>
            </a:r>
          </a:p>
          <a:p>
            <a:pPr lvl="1"/>
            <a:r>
              <a:rPr lang="en-US" dirty="0"/>
              <a:t>R Bioconductor</a:t>
            </a:r>
          </a:p>
          <a:p>
            <a:pPr marL="0" lvl="1" indent="0">
              <a:buNone/>
            </a:pPr>
            <a:r>
              <a:rPr lang="en-US" sz="2000" dirty="0"/>
              <a:t>https://en.wikipedia.org/wiki/List_of_sequence_alignment_software</a:t>
            </a:r>
          </a:p>
          <a:p>
            <a:pPr marL="0" indent="0">
              <a:buNone/>
            </a:pPr>
            <a:endParaRPr lang="en-US" dirty="0"/>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41</a:t>
            </a:fld>
            <a:endParaRPr lang="uk-UA"/>
          </a:p>
        </p:txBody>
      </p:sp>
    </p:spTree>
    <p:extLst>
      <p:ext uri="{BB962C8B-B14F-4D97-AF65-F5344CB8AC3E}">
        <p14:creationId xmlns:p14="http://schemas.microsoft.com/office/powerpoint/2010/main" val="2573330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29192"/>
            <a:ext cx="8229600" cy="5371301"/>
          </a:xfrm>
        </p:spPr>
        <p:txBody>
          <a:bodyPr>
            <a:normAutofit fontScale="92500" lnSpcReduction="10000"/>
          </a:bodyPr>
          <a:lstStyle/>
          <a:p>
            <a:r>
              <a:rPr lang="en-US" dirty="0"/>
              <a:t>Alignment Processing</a:t>
            </a:r>
          </a:p>
          <a:p>
            <a:pPr lvl="1"/>
            <a:r>
              <a:rPr lang="en-US" dirty="0"/>
              <a:t>samtools, sambamba, picard</a:t>
            </a:r>
          </a:p>
          <a:p>
            <a:pPr lvl="1"/>
            <a:r>
              <a:rPr lang="en-US" dirty="0"/>
              <a:t>R Bioconductor</a:t>
            </a:r>
          </a:p>
          <a:p>
            <a:r>
              <a:rPr lang="en-US" dirty="0"/>
              <a:t>Data Exploration</a:t>
            </a:r>
          </a:p>
          <a:p>
            <a:pPr lvl="1"/>
            <a:r>
              <a:rPr lang="en-US" dirty="0"/>
              <a:t>R Bioconductor</a:t>
            </a:r>
          </a:p>
          <a:p>
            <a:pPr lvl="2"/>
            <a:r>
              <a:rPr lang="en-US" dirty="0"/>
              <a:t>RUVSeq, NOISeq, EDASeq...</a:t>
            </a:r>
          </a:p>
          <a:p>
            <a:r>
              <a:rPr lang="en-US" dirty="0"/>
              <a:t>Differential Expression</a:t>
            </a:r>
          </a:p>
          <a:p>
            <a:pPr lvl="1"/>
            <a:r>
              <a:rPr lang="en-US" dirty="0"/>
              <a:t>RSEM...</a:t>
            </a:r>
          </a:p>
          <a:p>
            <a:pPr lvl="1"/>
            <a:r>
              <a:rPr lang="en-US" dirty="0"/>
              <a:t>cuffdiff...</a:t>
            </a:r>
          </a:p>
          <a:p>
            <a:pPr lvl="1"/>
            <a:r>
              <a:rPr lang="en-US" dirty="0"/>
              <a:t>R Bioconductor</a:t>
            </a:r>
          </a:p>
          <a:p>
            <a:pPr lvl="2"/>
            <a:r>
              <a:rPr lang="en-US" dirty="0"/>
              <a:t>edgeR, limma, DESeq...</a:t>
            </a:r>
          </a:p>
          <a:p>
            <a:pPr lvl="2"/>
            <a:r>
              <a:rPr lang="en-US" dirty="0"/>
              <a:t>sleuth</a:t>
            </a:r>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42</a:t>
            </a:fld>
            <a:endParaRPr lang="uk-UA"/>
          </a:p>
        </p:txBody>
      </p:sp>
    </p:spTree>
    <p:extLst>
      <p:ext uri="{BB962C8B-B14F-4D97-AF65-F5344CB8AC3E}">
        <p14:creationId xmlns:p14="http://schemas.microsoft.com/office/powerpoint/2010/main" val="160396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GSEA</a:t>
            </a:r>
          </a:p>
          <a:p>
            <a:pPr lvl="1"/>
            <a:r>
              <a:rPr lang="en-US" dirty="0"/>
              <a:t>Ingenuity Pathway Analysis</a:t>
            </a:r>
          </a:p>
          <a:p>
            <a:pPr lvl="1"/>
            <a:r>
              <a:rPr lang="en-US" dirty="0"/>
              <a:t>R Bioconductor</a:t>
            </a:r>
          </a:p>
          <a:p>
            <a:pPr lvl="1"/>
            <a:r>
              <a:rPr lang="en-US" dirty="0"/>
              <a:t>Panther </a:t>
            </a:r>
          </a:p>
          <a:p>
            <a:r>
              <a:rPr lang="en-US" dirty="0"/>
              <a:t>SNP variant calling</a:t>
            </a:r>
          </a:p>
          <a:p>
            <a:pPr lvl="1"/>
            <a:r>
              <a:rPr lang="en-US" dirty="0"/>
              <a:t>GATK</a:t>
            </a:r>
          </a:p>
          <a:p>
            <a:pPr lvl="1"/>
            <a:r>
              <a:rPr lang="en-US" dirty="0"/>
              <a:t>R Bioconductor</a:t>
            </a:r>
          </a:p>
          <a:p>
            <a:endParaRPr lang="en-US" dirty="0"/>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43</a:t>
            </a:fld>
            <a:endParaRPr lang="uk-UA"/>
          </a:p>
        </p:txBody>
      </p:sp>
    </p:spTree>
    <p:extLst>
      <p:ext uri="{BB962C8B-B14F-4D97-AF65-F5344CB8AC3E}">
        <p14:creationId xmlns:p14="http://schemas.microsoft.com/office/powerpoint/2010/main" val="32422457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Integrated Analysis Environments</a:t>
            </a:r>
          </a:p>
          <a:p>
            <a:pPr lvl="1"/>
            <a:r>
              <a:rPr lang="en-US" dirty="0"/>
              <a:t>CLC Bio</a:t>
            </a:r>
          </a:p>
          <a:p>
            <a:pPr lvl="1"/>
            <a:r>
              <a:rPr lang="en-US" dirty="0"/>
              <a:t>Galaxy</a:t>
            </a:r>
          </a:p>
          <a:p>
            <a:pPr lvl="1"/>
            <a:r>
              <a:rPr lang="en-US" dirty="0"/>
              <a:t>UGENE</a:t>
            </a:r>
          </a:p>
          <a:p>
            <a:pPr lvl="1"/>
            <a:r>
              <a:rPr lang="en-US" dirty="0"/>
              <a:t>Pipeline Pilot</a:t>
            </a:r>
          </a:p>
          <a:p>
            <a:pPr marL="457200" lvl="1" indent="0">
              <a:buNone/>
            </a:pPr>
            <a:endParaRPr lang="en-US" dirty="0"/>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44</a:t>
            </a:fld>
            <a:endParaRPr lang="uk-UA"/>
          </a:p>
        </p:txBody>
      </p:sp>
    </p:spTree>
    <p:extLst>
      <p:ext uri="{BB962C8B-B14F-4D97-AF65-F5344CB8AC3E}">
        <p14:creationId xmlns:p14="http://schemas.microsoft.com/office/powerpoint/2010/main" val="127039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R Bioconductor </a:t>
            </a:r>
          </a:p>
          <a:p>
            <a:r>
              <a:rPr lang="en-US" dirty="0"/>
              <a:t>Suite of packages for the R Statistical Computing environment</a:t>
            </a:r>
          </a:p>
          <a:p>
            <a:r>
              <a:rPr lang="en-US" dirty="0"/>
              <a:t>pros</a:t>
            </a:r>
          </a:p>
          <a:p>
            <a:pPr lvl="1"/>
            <a:r>
              <a:rPr lang="en-US" dirty="0"/>
              <a:t>an attempt at standards of documentation</a:t>
            </a:r>
          </a:p>
          <a:p>
            <a:pPr lvl="1"/>
            <a:r>
              <a:rPr lang="en-US" dirty="0"/>
              <a:t>scriptable (extensible)</a:t>
            </a:r>
          </a:p>
          <a:p>
            <a:pPr lvl="1"/>
            <a:r>
              <a:rPr lang="en-US" dirty="0"/>
              <a:t>reproducible (dynamic document production)</a:t>
            </a:r>
          </a:p>
          <a:p>
            <a:pPr lvl="1"/>
            <a:r>
              <a:rPr lang="en-US" dirty="0"/>
              <a:t>extensive pre-existing libraries</a:t>
            </a:r>
          </a:p>
          <a:p>
            <a:pPr lvl="1"/>
            <a:r>
              <a:rPr lang="en-US" dirty="0"/>
              <a:t>free</a:t>
            </a:r>
          </a:p>
          <a:p>
            <a:r>
              <a:rPr lang="en-US" dirty="0"/>
              <a:t>cons</a:t>
            </a:r>
          </a:p>
          <a:p>
            <a:pPr lvl="1"/>
            <a:r>
              <a:rPr lang="en-US" dirty="0"/>
              <a:t>command line not point and click</a:t>
            </a:r>
          </a:p>
          <a:p>
            <a:pPr lvl="1"/>
            <a:r>
              <a:rPr lang="en-US" dirty="0"/>
              <a:t>scripting language is R</a:t>
            </a:r>
          </a:p>
          <a:p>
            <a:pPr lvl="1"/>
            <a:r>
              <a:rPr lang="en-US" dirty="0"/>
              <a:t>unfriendly (steep learning curve)</a:t>
            </a:r>
          </a:p>
        </p:txBody>
      </p:sp>
      <p:sp>
        <p:nvSpPr>
          <p:cNvPr id="3" name="Date Placeholder 2"/>
          <p:cNvSpPr>
            <a:spLocks noGrp="1"/>
          </p:cNvSpPr>
          <p:nvPr>
            <p:ph type="dt" sz="half" idx="10"/>
          </p:nvPr>
        </p:nvSpPr>
        <p:spPr/>
        <p:txBody>
          <a:bodyPr/>
          <a:lstStyle/>
          <a:p>
            <a:fld id="{8C9344C8-D176-6D4A-A6D8-0A429F31B992}" type="datetime2">
              <a:rPr lang="en-US"/>
              <a:t>Sunday, 8 May 16</a:t>
            </a:fld>
            <a:endParaRPr lang="en-US" dirty="0"/>
          </a:p>
        </p:txBody>
      </p:sp>
      <p:sp>
        <p:nvSpPr>
          <p:cNvPr id="4" name="Footer Placeholder 3"/>
          <p:cNvSpPr>
            <a:spLocks noGrp="1"/>
          </p:cNvSpPr>
          <p:nvPr>
            <p:ph type="ftr" sz="quarter" idx="11"/>
          </p:nvPr>
        </p:nvSpPr>
        <p:spPr/>
        <p:txBody>
          <a:bodyPr/>
          <a:lstStyle/>
          <a:p>
            <a:r>
              <a:rPr lang="en-US" dirty="0"/>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45</a:t>
            </a:fld>
            <a:endParaRPr lang="uk-UA"/>
          </a:p>
        </p:txBody>
      </p:sp>
    </p:spTree>
    <p:extLst>
      <p:ext uri="{BB962C8B-B14F-4D97-AF65-F5344CB8AC3E}">
        <p14:creationId xmlns:p14="http://schemas.microsoft.com/office/powerpoint/2010/main" val="2545527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CBE4852-AC55-7B4D-8321-6E6265BFCA69}" type="datetime2">
              <a:rPr lang="en-GB"/>
              <a:pPr/>
              <a:t>Sunday, 8 May 16</a:t>
            </a:fld>
            <a:endParaRPr lang="fi-FI" dirty="0"/>
          </a:p>
        </p:txBody>
      </p:sp>
      <p:sp>
        <p:nvSpPr>
          <p:cNvPr id="5" name="Footer Placeholder 4"/>
          <p:cNvSpPr>
            <a:spLocks noGrp="1"/>
          </p:cNvSpPr>
          <p:nvPr>
            <p:ph type="ftr" sz="quarter" idx="11"/>
          </p:nvPr>
        </p:nvSpPr>
        <p:spPr/>
        <p:txBody>
          <a:bodyPr/>
          <a:lstStyle/>
          <a:p>
            <a:r>
              <a:rPr lang="en-US" dirty="0"/>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46</a:t>
            </a:fld>
            <a:endParaRPr lang="uk-UA"/>
          </a:p>
        </p:txBody>
      </p:sp>
      <p:pic>
        <p:nvPicPr>
          <p:cNvPr id="8" name="Picture 7" descr="notinventedher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455" y="479205"/>
            <a:ext cx="5613755" cy="4678129"/>
          </a:xfrm>
          <a:prstGeom prst="rect">
            <a:avLst/>
          </a:prstGeom>
        </p:spPr>
      </p:pic>
      <p:sp>
        <p:nvSpPr>
          <p:cNvPr id="9" name="Text Placeholder 2"/>
          <p:cNvSpPr>
            <a:spLocks noGrp="1"/>
          </p:cNvSpPr>
          <p:nvPr>
            <p:ph type="title"/>
          </p:nvPr>
        </p:nvSpPr>
        <p:spPr>
          <a:xfrm>
            <a:off x="914400" y="5157788"/>
            <a:ext cx="7772400" cy="974725"/>
          </a:xfrm>
        </p:spPr>
        <p:txBody>
          <a:bodyPr/>
          <a:lstStyle/>
          <a:p>
            <a:pPr algn="l"/>
            <a:r>
              <a:rPr lang="en-US" sz="2000" dirty="0"/>
              <a:t>“The NIH (Not Invented Here) Syndrome is a disease”</a:t>
            </a:r>
          </a:p>
          <a:p>
            <a:pPr algn="l"/>
            <a:r>
              <a:rPr lang="en-US" sz="2000" dirty="0"/>
              <a:t>Linus Torvalds</a:t>
            </a:r>
            <a:br>
              <a:rPr lang="en-US" sz="2000" dirty="0"/>
            </a:br>
            <a:r>
              <a:rPr lang="en-US" sz="2000" dirty="0"/>
              <a:t>https://en.wikipedia.org/wiki/Not_invented_here</a:t>
            </a:r>
          </a:p>
        </p:txBody>
      </p:sp>
    </p:spTree>
    <p:extLst>
      <p:ext uri="{BB962C8B-B14F-4D97-AF65-F5344CB8AC3E}">
        <p14:creationId xmlns:p14="http://schemas.microsoft.com/office/powerpoint/2010/main" val="2426090352"/>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1981</TotalTime>
  <Words>3248</Words>
  <Application>Microsoft Macintosh PowerPoint</Application>
  <PresentationFormat>On-screen Show (4:3)</PresentationFormat>
  <Paragraphs>466</Paragraphs>
  <Slides>47</Slides>
  <Notes>37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Default Theme</vt:lpstr>
      <vt:lpstr>Introduction to RNA-seq</vt:lpstr>
      <vt:lpstr>RNA-Seq Motivation</vt:lpstr>
      <vt:lpstr>PowerPoint Presentation</vt:lpstr>
      <vt:lpstr>PowerPoint Presentation</vt:lpstr>
      <vt:lpstr>PowerPoint Presentation</vt:lpstr>
      <vt:lpstr>PowerPoint Presentation</vt:lpstr>
      <vt:lpstr>PowerPoint Presentation</vt:lpstr>
      <vt:lpstr>PowerPoint Presentation</vt:lpstr>
      <vt:lpstr>RNA-Seq Library Prep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RNA-Seq Experimental Design</vt:lpstr>
      <vt:lpstr>PowerPoint Presentation</vt:lpstr>
      <vt:lpstr>PowerPoint Presentation</vt:lpstr>
      <vt:lpstr>PowerPoint Presentation</vt:lpstr>
      <vt:lpstr>RNA-seq Data Pre-processing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RNA-Seq exploration</vt:lpstr>
      <vt:lpstr>PowerPoint Presentation</vt:lpstr>
      <vt:lpstr>RNA-seq Visualisation</vt:lpstr>
      <vt:lpstr>PowerPoint Presentation</vt:lpstr>
      <vt:lpstr>PowerPoint Presentation</vt:lpstr>
      <vt:lpstr>PowerPoint Presentation</vt:lpstr>
      <vt:lpstr>PowerPoint Presentation</vt:lpstr>
      <vt:lpstr>PowerPoint Presentation</vt:lpstr>
      <vt:lpstr>RNA-Seq downstream processing</vt:lpstr>
      <vt:lpstr>PowerPoint Presentation</vt:lpstr>
      <vt:lpstr>PowerPoint Presentation</vt:lpstr>
      <vt:lpstr>PowerPoint Presentation</vt:lpstr>
      <vt:lpstr>Analysis Software</vt:lpstr>
      <vt:lpstr>PowerPoint Presentation</vt:lpstr>
      <vt:lpstr>PowerPoint Presentation</vt:lpstr>
      <vt:lpstr>PowerPoint Presentation</vt:lpstr>
      <vt:lpstr>PowerPoint Presentation</vt:lpstr>
      <vt:lpstr>PowerPoint Presentation</vt:lpstr>
      <vt:lpstr>“The NIH (Not Invented Here) Syndrome is a disease” Linus Torvalds https://en.wikipedia.org/wiki/Not_invented_here</vt:lpstr>
    </vt:vector>
  </TitlesOfParts>
  <Company>University of Dundee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RNA-seq</dc:title>
  <dc:creator>Pieta Schofield</dc:creator>
  <cp:lastModifiedBy>Pieta Schofield</cp:lastModifiedBy>
  <cp:revision>83</cp:revision>
  <dcterms:created xsi:type="dcterms:W3CDTF">2016-02-01T10:09:08Z</dcterms:created>
  <dcterms:modified xsi:type="dcterms:W3CDTF">2016-05-08T12:33:34Z</dcterms:modified>
</cp:coreProperties>
</file>