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65" r:id="rId1"/>
  </p:sldMasterIdLst>
  <p:notesMasterIdLst>
    <p:notesMasterId r:id="rId33"/>
  </p:notesMasterIdLst>
  <p:handoutMasterIdLst>
    <p:handoutMasterId r:id="rId34"/>
  </p:handoutMasterIdLst>
  <p:sldIdLst>
    <p:sldId id="256" r:id="rId2"/>
    <p:sldId id="276" r:id="rId3"/>
    <p:sldId id="312" r:id="rId4"/>
    <p:sldId id="313" r:id="rId5"/>
    <p:sldId id="310" r:id="rId6"/>
    <p:sldId id="262" r:id="rId7"/>
    <p:sldId id="266" r:id="rId8"/>
    <p:sldId id="259" r:id="rId9"/>
    <p:sldId id="258" r:id="rId10"/>
    <p:sldId id="260" r:id="rId11"/>
    <p:sldId id="261" r:id="rId12"/>
    <p:sldId id="267" r:id="rId13"/>
    <p:sldId id="293" r:id="rId14"/>
    <p:sldId id="288" r:id="rId15"/>
    <p:sldId id="289" r:id="rId16"/>
    <p:sldId id="287" r:id="rId17"/>
    <p:sldId id="294" r:id="rId18"/>
    <p:sldId id="269" r:id="rId19"/>
    <p:sldId id="265" r:id="rId20"/>
    <p:sldId id="268" r:id="rId21"/>
    <p:sldId id="270" r:id="rId22"/>
    <p:sldId id="271" r:id="rId23"/>
    <p:sldId id="272" r:id="rId24"/>
    <p:sldId id="274" r:id="rId25"/>
    <p:sldId id="277" r:id="rId26"/>
    <p:sldId id="284" r:id="rId27"/>
    <p:sldId id="302" r:id="rId28"/>
    <p:sldId id="303" r:id="rId29"/>
    <p:sldId id="304" r:id="rId30"/>
    <p:sldId id="306" r:id="rId31"/>
    <p:sldId id="314" r:id="rId3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D1B9"/>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70" d="100"/>
          <a:sy n="170" d="100"/>
        </p:scale>
        <p:origin x="-944" y="-104"/>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139" d="100"/>
          <a:sy n="139" d="100"/>
        </p:scale>
        <p:origin x="-4456" y="-10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notesMaster" Target="notesMasters/notesMaster1.xml"/><Relationship Id="rId34" Type="http://schemas.openxmlformats.org/officeDocument/2006/relationships/handoutMaster" Target="handoutMasters/handoutMaster1.xml"/><Relationship Id="rId35" Type="http://schemas.openxmlformats.org/officeDocument/2006/relationships/printerSettings" Target="printerSettings/printerSettings1.bin"/><Relationship Id="rId36"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547527E-FCF7-6D41-A376-116BC732FE6B}" type="datetimeFigureOut">
              <a:t>22-04-16</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98016D7-2AA2-2341-953C-9F4C297274CC}" type="slidenum">
              <a:t>‹#›</a:t>
            </a:fld>
            <a:endParaRPr lang="en-US" dirty="0"/>
          </a:p>
        </p:txBody>
      </p:sp>
    </p:spTree>
    <p:extLst>
      <p:ext uri="{BB962C8B-B14F-4D97-AF65-F5344CB8AC3E}">
        <p14:creationId xmlns:p14="http://schemas.microsoft.com/office/powerpoint/2010/main" val="155047349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96F0C5-3B32-694A-A98B-F1724FEA6E5D}" type="datetimeFigureOut">
              <a:t>22-04-16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073E15-8F2E-ED48-BBF4-26863E54E5E9}" type="slidenum">
              <a:t>‹#›</a:t>
            </a:fld>
            <a:endParaRPr lang="en-US" dirty="0"/>
          </a:p>
        </p:txBody>
      </p:sp>
    </p:spTree>
    <p:extLst>
      <p:ext uri="{BB962C8B-B14F-4D97-AF65-F5344CB8AC3E}">
        <p14:creationId xmlns:p14="http://schemas.microsoft.com/office/powerpoint/2010/main" val="415619396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073E15-8F2E-ED48-BBF4-26863E54E5E9}" type="slidenum">
              <a:t>0</a:t>
            </a:fld>
            <a:endParaRPr lang="en-US" dirty="0"/>
          </a:p>
        </p:txBody>
      </p:sp>
    </p:spTree>
    <p:extLst>
      <p:ext uri="{BB962C8B-B14F-4D97-AF65-F5344CB8AC3E}">
        <p14:creationId xmlns:p14="http://schemas.microsoft.com/office/powerpoint/2010/main" val="4226576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1</a:t>
            </a:fld>
            <a:endParaRPr lang="uk-UA"/>
          </a:p>
        </p:txBody>
      </p:sp>
    </p:spTree>
    <p:extLst>
      <p:ext uri="{BB962C8B-B14F-4D97-AF65-F5344CB8AC3E}">
        <p14:creationId xmlns:p14="http://schemas.microsoft.com/office/powerpoint/2010/main" val="15392747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RNA-seq can be used for several applications</a:t>
            </a:r>
            <a:r>
              <a:rPr lang="en-US" baseline="0" dirty="0"/>
              <a:t>. </a:t>
            </a:r>
          </a:p>
        </p:txBody>
      </p:sp>
      <p:sp>
        <p:nvSpPr>
          <p:cNvPr id="4" name="Slide Number Placeholder 3"/>
          <p:cNvSpPr>
            <a:spLocks noGrp="1"/>
          </p:cNvSpPr>
          <p:nvPr>
            <p:ph type="sldNum" sz="quarter" idx="10"/>
          </p:nvPr>
        </p:nvSpPr>
        <p:spPr/>
        <p:txBody>
          <a:bodyPr/>
          <a:lstStyle/>
          <a:p>
            <a:fld id="{72073E15-8F2E-ED48-BBF4-26863E54E5E9}" type="slidenum">
              <a:rPr lang="uk-UA"/>
              <a:t>2</a:t>
            </a:fld>
            <a:endParaRPr lang="uk-UA"/>
          </a:p>
        </p:txBody>
      </p:sp>
    </p:spTree>
    <p:extLst>
      <p:ext uri="{BB962C8B-B14F-4D97-AF65-F5344CB8AC3E}">
        <p14:creationId xmlns:p14="http://schemas.microsoft.com/office/powerpoint/2010/main" val="41853259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RNA-seq</a:t>
            </a:r>
            <a:r>
              <a:rPr lang="en-US" baseline="0" dirty="0"/>
              <a:t> attempts to be a better alternative, As we will see later the normalisation issue is not really much simpler.</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3</a:t>
            </a:fld>
            <a:endParaRPr lang="uk-UA"/>
          </a:p>
        </p:txBody>
      </p:sp>
    </p:spTree>
    <p:extLst>
      <p:ext uri="{BB962C8B-B14F-4D97-AF65-F5344CB8AC3E}">
        <p14:creationId xmlns:p14="http://schemas.microsoft.com/office/powerpoint/2010/main" val="24332045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get</a:t>
            </a:r>
            <a:r>
              <a:rPr lang="en-US" baseline="0" dirty="0"/>
              <a:t> a signal in the data for the 2-5% of the “interesting” RNA the uninteresting rRNA must be removed first</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6</a:t>
            </a:fld>
            <a:endParaRPr lang="uk-UA"/>
          </a:p>
        </p:txBody>
      </p:sp>
    </p:spTree>
    <p:extLst>
      <p:ext uri="{BB962C8B-B14F-4D97-AF65-F5344CB8AC3E}">
        <p14:creationId xmlns:p14="http://schemas.microsoft.com/office/powerpoint/2010/main" val="17286806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of the RNA in a cell</a:t>
            </a:r>
            <a:r>
              <a:rPr lang="en-US" baseline="0" dirty="0"/>
              <a:t> is ribosomal RNA (the machine that translates RNA to protein) or transfer RNA the chaperone that carries amino acid residues to the ribosome.</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8</a:t>
            </a:fld>
            <a:endParaRPr lang="uk-UA"/>
          </a:p>
        </p:txBody>
      </p:sp>
    </p:spTree>
    <p:extLst>
      <p:ext uri="{BB962C8B-B14F-4D97-AF65-F5344CB8AC3E}">
        <p14:creationId xmlns:p14="http://schemas.microsoft.com/office/powerpoint/2010/main" val="8252523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a:t>
            </a:r>
            <a:r>
              <a:rPr lang="en-US" baseline="0" dirty="0"/>
              <a:t> of the interesting RNA has a polyA tail and a 5’ cap this can be used for pulling the interesting RNA out of the sample. The alternative if you want to have interesting RNA that doesn’t have a polyA tail is to use a ribosomal RNA depletion kit</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9</a:t>
            </a:fld>
            <a:endParaRPr lang="uk-UA"/>
          </a:p>
        </p:txBody>
      </p:sp>
    </p:spTree>
    <p:extLst>
      <p:ext uri="{BB962C8B-B14F-4D97-AF65-F5344CB8AC3E}">
        <p14:creationId xmlns:p14="http://schemas.microsoft.com/office/powerpoint/2010/main" val="1641217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10</a:t>
            </a:fld>
            <a:endParaRPr lang="uk-UA"/>
          </a:p>
        </p:txBody>
      </p:sp>
    </p:spTree>
    <p:extLst>
      <p:ext uri="{BB962C8B-B14F-4D97-AF65-F5344CB8AC3E}">
        <p14:creationId xmlns:p14="http://schemas.microsoft.com/office/powerpoint/2010/main" val="35931229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an attempt to get some measure of quantitation it is possible to put in a fixed</a:t>
            </a:r>
            <a:r>
              <a:rPr lang="en-US" baseline="0" dirty="0"/>
              <a:t> amount of known artificial RNAs called “spike-ins” into the library. The relative proportion of the genetic to the artificial RNA give a measure of how much total genetic RNA was in the mix</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11</a:t>
            </a:fld>
            <a:endParaRPr lang="uk-UA"/>
          </a:p>
        </p:txBody>
      </p:sp>
    </p:spTree>
    <p:extLst>
      <p:ext uri="{BB962C8B-B14F-4D97-AF65-F5344CB8AC3E}">
        <p14:creationId xmlns:p14="http://schemas.microsoft.com/office/powerpoint/2010/main" val="29634229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RNAs can sometimes</a:t>
            </a:r>
            <a:r>
              <a:rPr lang="en-US" baseline="0" dirty="0"/>
              <a:t> come from overlapping genes on opposite strands. To enable the detection of which stand and RNA comes from and hence which gene it is useful to perform stranded RNA-seq. This is a recent innovation many older dataset are unstranded. </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12</a:t>
            </a:fld>
            <a:endParaRPr lang="uk-UA"/>
          </a:p>
        </p:txBody>
      </p:sp>
    </p:spTree>
    <p:extLst>
      <p:ext uri="{BB962C8B-B14F-4D97-AF65-F5344CB8AC3E}">
        <p14:creationId xmlns:p14="http://schemas.microsoft.com/office/powerpoint/2010/main" val="17200296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ingredients</a:t>
            </a:r>
            <a:r>
              <a:rPr lang="en-US" baseline="0" dirty="0"/>
              <a:t> of an RNA-seq experiment are much the same as those of any well designed experiment.</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14</a:t>
            </a:fld>
            <a:endParaRPr lang="uk-UA"/>
          </a:p>
        </p:txBody>
      </p:sp>
    </p:spTree>
    <p:extLst>
      <p:ext uri="{BB962C8B-B14F-4D97-AF65-F5344CB8AC3E}">
        <p14:creationId xmlns:p14="http://schemas.microsoft.com/office/powerpoint/2010/main" val="2542346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graph show the</a:t>
            </a:r>
            <a:r>
              <a:rPr lang="en-US" baseline="0" dirty="0"/>
              <a:t> effect of number of replicates on the ability to detect as significant changing genes between two conditions. It was from and experiment with 42 replicates. The number of gene that were found as significantly different in the full 42 replicate analysis was take and the gold standard. The True positive rate reflect what proportion of these gold standard gene are identified as significant. The concept of log fold change is the log base 2 of the ratio of the expression in the two conditions</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15</a:t>
            </a:fld>
            <a:endParaRPr lang="uk-UA"/>
          </a:p>
        </p:txBody>
      </p:sp>
    </p:spTree>
    <p:extLst>
      <p:ext uri="{BB962C8B-B14F-4D97-AF65-F5344CB8AC3E}">
        <p14:creationId xmlns:p14="http://schemas.microsoft.com/office/powerpoint/2010/main" val="1737338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Mixing things</a:t>
            </a:r>
            <a:r>
              <a:rPr lang="en-US" baseline="0" dirty="0"/>
              <a:t> up where possible is common sense. Do not do all of one condition with one kit (or on one day) and all of the other with a different kit for example, since it is impossible to tell if the effect is due to the conditions or the kit (or day)</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16</a:t>
            </a:fld>
            <a:endParaRPr lang="uk-UA"/>
          </a:p>
        </p:txBody>
      </p:sp>
    </p:spTree>
    <p:extLst>
      <p:ext uri="{BB962C8B-B14F-4D97-AF65-F5344CB8AC3E}">
        <p14:creationId xmlns:p14="http://schemas.microsoft.com/office/powerpoint/2010/main" val="30901052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FastQC</a:t>
            </a:r>
            <a:r>
              <a:rPr lang="en-US" baseline="0" dirty="0"/>
              <a:t> applies. Though often in RNA-seq for differential expression people are less fussy about QC, but for SNP detection and transcriptome assembly it is important.</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18</a:t>
            </a:fld>
            <a:endParaRPr lang="uk-UA"/>
          </a:p>
        </p:txBody>
      </p:sp>
    </p:spTree>
    <p:extLst>
      <p:ext uri="{BB962C8B-B14F-4D97-AF65-F5344CB8AC3E}">
        <p14:creationId xmlns:p14="http://schemas.microsoft.com/office/powerpoint/2010/main" val="41842594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come from</a:t>
            </a:r>
            <a:r>
              <a:rPr lang="en-US" baseline="0" dirty="0"/>
              <a:t> RNA and RNA is often spliced, introns have been removed so </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19</a:t>
            </a:fld>
            <a:endParaRPr lang="uk-UA"/>
          </a:p>
        </p:txBody>
      </p:sp>
    </p:spTree>
    <p:extLst>
      <p:ext uri="{BB962C8B-B14F-4D97-AF65-F5344CB8AC3E}">
        <p14:creationId xmlns:p14="http://schemas.microsoft.com/office/powerpoint/2010/main" val="35483578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a genomic reference (whole genome sequence one sequence per chromosome)</a:t>
            </a:r>
            <a:r>
              <a:rPr lang="en-US" baseline="0" dirty="0"/>
              <a:t> </a:t>
            </a:r>
          </a:p>
          <a:p>
            <a:r>
              <a:rPr lang="en-US" baseline="0" dirty="0"/>
              <a:t>	</a:t>
            </a:r>
            <a:r>
              <a:rPr lang="en-US" dirty="0"/>
              <a:t>align the reads to the reference</a:t>
            </a:r>
          </a:p>
          <a:p>
            <a:r>
              <a:rPr lang="en-US" dirty="0"/>
              <a:t>	for list of regions associated with features of interest (typically genes) find how many reads map to those regions</a:t>
            </a:r>
          </a:p>
          <a:p>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20</a:t>
            </a:fld>
            <a:endParaRPr lang="uk-UA"/>
          </a:p>
        </p:txBody>
      </p:sp>
    </p:spTree>
    <p:extLst>
      <p:ext uri="{BB962C8B-B14F-4D97-AF65-F5344CB8AC3E}">
        <p14:creationId xmlns:p14="http://schemas.microsoft.com/office/powerpoint/2010/main" val="1071104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you can have a go!</a:t>
            </a:r>
          </a:p>
        </p:txBody>
      </p:sp>
      <p:sp>
        <p:nvSpPr>
          <p:cNvPr id="4" name="Slide Number Placeholder 3"/>
          <p:cNvSpPr>
            <a:spLocks noGrp="1"/>
          </p:cNvSpPr>
          <p:nvPr>
            <p:ph type="sldNum" sz="quarter" idx="10"/>
          </p:nvPr>
        </p:nvSpPr>
        <p:spPr/>
        <p:txBody>
          <a:bodyPr/>
          <a:lstStyle/>
          <a:p>
            <a:fld id="{72073E15-8F2E-ED48-BBF4-26863E54E5E9}" type="slidenum">
              <a:rPr lang="uk-UA"/>
              <a:t>24</a:t>
            </a:fld>
            <a:endParaRPr lang="uk-UA"/>
          </a:p>
        </p:txBody>
      </p:sp>
    </p:spTree>
    <p:extLst>
      <p:ext uri="{BB962C8B-B14F-4D97-AF65-F5344CB8AC3E}">
        <p14:creationId xmlns:p14="http://schemas.microsoft.com/office/powerpoint/2010/main" val="7554012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Exploring the raw data is important</a:t>
            </a:r>
            <a:r>
              <a:rPr lang="en-US" baseline="0" dirty="0" smtClean="0"/>
              <a:t> to reveal potential problems and biases in the data. Some of these can be adjusted for through “normalisation”. However some analysis and statistical inference performs modeling on adjusted (</a:t>
            </a:r>
            <a:r>
              <a:rPr lang="en-US" baseline="0" dirty="0" err="1" smtClean="0"/>
              <a:t>normalised</a:t>
            </a:r>
            <a:r>
              <a:rPr lang="en-US" baseline="0" dirty="0" smtClean="0"/>
              <a:t>) data and others use the raw data but include the adjustments in the model rather than </a:t>
            </a:r>
            <a:r>
              <a:rPr lang="en-US" baseline="0" smtClean="0"/>
              <a:t>the data.</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25</a:t>
            </a:fld>
            <a:endParaRPr lang="uk-UA"/>
          </a:p>
        </p:txBody>
      </p:sp>
    </p:spTree>
    <p:extLst>
      <p:ext uri="{BB962C8B-B14F-4D97-AF65-F5344CB8AC3E}">
        <p14:creationId xmlns:p14="http://schemas.microsoft.com/office/powerpoint/2010/main" val="4713152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can be helpful to visualise the distribution of expression in the</a:t>
            </a:r>
            <a:r>
              <a:rPr lang="en-US" baseline="0" dirty="0"/>
              <a:t> samples. The relative log expression plot shows the distribution of the genes in each sample relative to the median expression of all genes across all samples. This can highlight issues such as here there appears to be higher expression recorded in the Snf2 mutant samples than in the WT samples. While this might be a real biological issue it might also be worth investigating if there is a batch effect here.</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27</a:t>
            </a:fld>
            <a:endParaRPr lang="uk-UA"/>
          </a:p>
        </p:txBody>
      </p:sp>
    </p:spTree>
    <p:extLst>
      <p:ext uri="{BB962C8B-B14F-4D97-AF65-F5344CB8AC3E}">
        <p14:creationId xmlns:p14="http://schemas.microsoft.com/office/powerpoint/2010/main" val="19722780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“PCA is mathematically defined as an orthogonal linear transformation that transforms the data to a new coordinate system such that the greatest variance by some projection of the data comes to lie on the first coordinate (called the first principal component), the second greatest variance on the second coordinate, and so on.”</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“MDS is used to reduce the dimensionality by giving the dissimilarity scores from each pair of</a:t>
            </a:r>
            <a:r>
              <a:rPr lang="en-US" sz="1200" kern="1200" baseline="0" dirty="0" smtClean="0">
                <a:solidFill>
                  <a:schemeClr val="tx1"/>
                </a:solidFill>
                <a:latin typeface="+mn-lt"/>
                <a:ea typeface="+mn-ea"/>
                <a:cs typeface="+mn-cs"/>
              </a:rPr>
              <a:t> expression profiles”</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28</a:t>
            </a:fld>
            <a:endParaRPr lang="uk-UA"/>
          </a:p>
        </p:txBody>
      </p:sp>
    </p:spTree>
    <p:extLst>
      <p:ext uri="{BB962C8B-B14F-4D97-AF65-F5344CB8AC3E}">
        <p14:creationId xmlns:p14="http://schemas.microsoft.com/office/powerpoint/2010/main" val="18600297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Hierarchical</a:t>
            </a:r>
            <a:r>
              <a:rPr lang="en-US" baseline="0" dirty="0"/>
              <a:t> aglomerative clustering can also reveal relationships between samples. Here the clustering was performed on the distance between the samples as measured by the strength of the correlation between gene expression profiles.</a:t>
            </a:r>
            <a:endParaRPr lang="en-US" dirty="0"/>
          </a:p>
        </p:txBody>
      </p:sp>
      <p:sp>
        <p:nvSpPr>
          <p:cNvPr id="4" name="Slide Number Placeholder 3"/>
          <p:cNvSpPr>
            <a:spLocks noGrp="1"/>
          </p:cNvSpPr>
          <p:nvPr>
            <p:ph type="sldNum" sz="quarter" idx="10"/>
          </p:nvPr>
        </p:nvSpPr>
        <p:spPr/>
        <p:txBody>
          <a:bodyPr/>
          <a:lstStyle/>
          <a:p>
            <a:fld id="{72073E15-8F2E-ED48-BBF4-26863E54E5E9}" type="slidenum">
              <a:rPr lang="uk-UA"/>
              <a:t>29</a:t>
            </a:fld>
            <a:endParaRPr lang="uk-UA"/>
          </a:p>
        </p:txBody>
      </p:sp>
    </p:spTree>
    <p:extLst>
      <p:ext uri="{BB962C8B-B14F-4D97-AF65-F5344CB8AC3E}">
        <p14:creationId xmlns:p14="http://schemas.microsoft.com/office/powerpoint/2010/main" val="13328419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C9DFBAA5-7AFC-9442-9038-2EAEECE3AF1F}" type="datetime2">
              <a:rPr lang="en-GB" smtClean="0"/>
              <a:t>Friday, 22 April 16</a:t>
            </a:fld>
            <a:endParaRPr lang="fi-FI" dirty="0"/>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6EFD1E12-28FE-0048-AE2F-A944ECEB4398}" type="slidenum">
              <a:rPr lang="uk-UA" smtClean="0"/>
              <a:t>‹#›</a:t>
            </a:fld>
            <a:endParaRPr lang="uk-UA"/>
          </a:p>
        </p:txBody>
      </p:sp>
      <p:sp>
        <p:nvSpPr>
          <p:cNvPr id="12" name="Footer Placeholder 11"/>
          <p:cNvSpPr>
            <a:spLocks noGrp="1"/>
          </p:cNvSpPr>
          <p:nvPr>
            <p:ph type="ftr" sz="quarter" idx="12"/>
          </p:nvPr>
        </p:nvSpPr>
        <p:spPr/>
        <p:txBody>
          <a:bodyPr/>
          <a:lstStyle>
            <a:lvl1pPr>
              <a:defRPr>
                <a:solidFill>
                  <a:schemeClr val="bg2"/>
                </a:solidFill>
              </a:defRPr>
            </a:lvl1pPr>
          </a:lstStyle>
          <a:p>
            <a:r>
              <a:rPr lang="en-US" smtClean="0"/>
              <a:t>Introduction to RNA-seq</a:t>
            </a:r>
            <a:endParaRPr lang="en-US" dirty="0"/>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pl-PL"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10"/>
          </p:nvPr>
        </p:nvSpPr>
        <p:spPr/>
        <p:txBody>
          <a:bodyPr/>
          <a:lstStyle/>
          <a:p>
            <a:fld id="{26C2C912-64F4-8E4C-9EAE-A65E0835C4F2}" type="datetime2">
              <a:rPr lang="en-GB" smtClean="0"/>
              <a:t>Friday, 22 April 16</a:t>
            </a:fld>
            <a:endParaRPr lang="fi-FI" dirty="0"/>
          </a:p>
        </p:txBody>
      </p:sp>
      <p:sp>
        <p:nvSpPr>
          <p:cNvPr id="5" name="Footer Placeholder 4"/>
          <p:cNvSpPr>
            <a:spLocks noGrp="1"/>
          </p:cNvSpPr>
          <p:nvPr>
            <p:ph type="ftr" sz="quarter" idx="11"/>
          </p:nvPr>
        </p:nvSpPr>
        <p:spPr/>
        <p:txBody>
          <a:body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p>
            <a:fld id="{6EFD1E12-28FE-0048-AE2F-A944ECEB4398}" type="slidenum">
              <a:rPr lang="uk-UA" smtClean="0"/>
              <a:pPr/>
              <a:t>‹#›</a:t>
            </a:fld>
            <a:r>
              <a:rPr lang="pl-PL" smtClean="0"/>
              <a:t> </a:t>
            </a:r>
            <a:endParaRPr lang="uk-UA"/>
          </a:p>
        </p:txBody>
      </p:sp>
      <p:sp>
        <p:nvSpPr>
          <p:cNvPr id="7" name="Title 6"/>
          <p:cNvSpPr>
            <a:spLocks noGrp="1"/>
          </p:cNvSpPr>
          <p:nvPr>
            <p:ph type="title"/>
          </p:nvPr>
        </p:nvSpPr>
        <p:spPr/>
        <p:txBody>
          <a:bodyPr/>
          <a:lstStyle/>
          <a:p>
            <a:r>
              <a:rPr lang="pl-PL"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152400" y="1862667"/>
            <a:ext cx="8839200" cy="48459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4"/>
            <a:ext cx="8839200" cy="16381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370888" y="1946833"/>
            <a:ext cx="8392112" cy="425500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2464AC8D-6252-2144-A159-62B9CB5C2C5D}" type="datetime2">
              <a:rPr lang="en-GB" smtClean="0"/>
              <a:t>Friday, 22 April 16</a:t>
            </a:fld>
            <a:endParaRPr lang="fi-FI" dirty="0"/>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6EFD1E12-28FE-0048-AE2F-A944ECEB4398}" type="slidenum">
              <a:rPr lang="uk-UA" smtClean="0"/>
              <a:pPr/>
              <a:t>‹#›</a:t>
            </a:fld>
            <a:endParaRPr lang="uk-UA"/>
          </a:p>
        </p:txBody>
      </p:sp>
      <p:sp>
        <p:nvSpPr>
          <p:cNvPr id="11" name="Footer Placeholder 10"/>
          <p:cNvSpPr>
            <a:spLocks noGrp="1"/>
          </p:cNvSpPr>
          <p:nvPr>
            <p:ph type="ftr" sz="quarter" idx="12"/>
          </p:nvPr>
        </p:nvSpPr>
        <p:spPr/>
        <p:txBody>
          <a:bodyPr/>
          <a:lstStyle>
            <a:lvl1pPr>
              <a:defRPr>
                <a:solidFill>
                  <a:srgbClr val="FFFFFF"/>
                </a:solidFill>
              </a:defRPr>
            </a:lvl1pPr>
          </a:lstStyle>
          <a:p>
            <a:r>
              <a:rPr lang="en-US" smtClean="0"/>
              <a:t>Introduction to RNA-seq</a:t>
            </a:r>
            <a:endParaRPr lang="en-US" dirty="0"/>
          </a:p>
        </p:txBody>
      </p:sp>
      <p:sp>
        <p:nvSpPr>
          <p:cNvPr id="12" name="Title 11"/>
          <p:cNvSpPr>
            <a:spLocks noGrp="1"/>
          </p:cNvSpPr>
          <p:nvPr>
            <p:ph type="title"/>
          </p:nvPr>
        </p:nvSpPr>
        <p:spPr>
          <a:xfrm>
            <a:off x="370888" y="366889"/>
            <a:ext cx="8392112" cy="1121834"/>
          </a:xfrm>
        </p:spPr>
        <p:txBody>
          <a:bodyPr/>
          <a:lstStyle>
            <a:lvl1pPr algn="r">
              <a:defRPr sz="4200" spc="150" baseline="0"/>
            </a:lvl1pPr>
          </a:lstStyle>
          <a:p>
            <a:r>
              <a:rPr lang="pl-PL" dirty="0" err="1" smtClean="0"/>
              <a:t>Click</a:t>
            </a:r>
            <a:r>
              <a:rPr lang="pl-PL" dirty="0" smtClean="0"/>
              <a:t> to </a:t>
            </a:r>
            <a:r>
              <a:rPr lang="pl-PL" dirty="0" err="1" smtClean="0"/>
              <a:t>edit</a:t>
            </a:r>
            <a:r>
              <a:rPr lang="pl-PL" dirty="0" smtClean="0"/>
              <a:t> Master </a:t>
            </a:r>
            <a:r>
              <a:rPr lang="pl-PL" dirty="0" err="1" smtClean="0"/>
              <a:t>title</a:t>
            </a:r>
            <a:r>
              <a:rPr lang="pl-PL" dirty="0" smtClean="0"/>
              <a:t>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5" name="Date Placeholder 4"/>
          <p:cNvSpPr>
            <a:spLocks noGrp="1"/>
          </p:cNvSpPr>
          <p:nvPr>
            <p:ph type="dt" sz="half" idx="10"/>
          </p:nvPr>
        </p:nvSpPr>
        <p:spPr/>
        <p:txBody>
          <a:bodyPr/>
          <a:lstStyle/>
          <a:p>
            <a:fld id="{77D62EA7-4CD2-E34A-A392-E87B5A30C2D3}" type="datetime2">
              <a:rPr lang="en-GB" smtClean="0"/>
              <a:t>Friday, 22 April 16</a:t>
            </a:fld>
            <a:endParaRPr lang="fi-FI" dirty="0"/>
          </a:p>
        </p:txBody>
      </p:sp>
      <p:sp>
        <p:nvSpPr>
          <p:cNvPr id="6" name="Footer Placeholder 5"/>
          <p:cNvSpPr>
            <a:spLocks noGrp="1"/>
          </p:cNvSpPr>
          <p:nvPr>
            <p:ph type="ftr" sz="quarter" idx="11"/>
          </p:nvPr>
        </p:nvSpPr>
        <p:spPr/>
        <p:txBody>
          <a:bodyPr/>
          <a:lstStyle/>
          <a:p>
            <a:r>
              <a:rPr lang="en-US" smtClean="0"/>
              <a:t>Introduction to RNA-seq</a:t>
            </a:r>
            <a:endParaRPr lang="en-US" dirty="0"/>
          </a:p>
        </p:txBody>
      </p:sp>
      <p:sp>
        <p:nvSpPr>
          <p:cNvPr id="7" name="Slide Number Placeholder 6"/>
          <p:cNvSpPr>
            <a:spLocks noGrp="1"/>
          </p:cNvSpPr>
          <p:nvPr>
            <p:ph type="sldNum" sz="quarter" idx="12"/>
          </p:nvPr>
        </p:nvSpPr>
        <p:spPr/>
        <p:txBody>
          <a:bodyPr/>
          <a:lstStyle/>
          <a:p>
            <a:fld id="{6EFD1E12-28FE-0048-AE2F-A944ECEB4398}" type="slidenum">
              <a:rPr lang="uk-UA" smtClean="0"/>
              <a:pPr/>
              <a:t>‹#›</a:t>
            </a:fld>
            <a:r>
              <a:rPr lang="pl-PL" smtClean="0"/>
              <a:t> </a:t>
            </a:r>
            <a:endParaRPr lang="uk-UA"/>
          </a:p>
        </p:txBody>
      </p:sp>
      <p:sp>
        <p:nvSpPr>
          <p:cNvPr id="8" name="Title 7"/>
          <p:cNvSpPr>
            <a:spLocks noGrp="1"/>
          </p:cNvSpPr>
          <p:nvPr>
            <p:ph type="title"/>
          </p:nvPr>
        </p:nvSpPr>
        <p:spPr/>
        <p:txBody>
          <a:bodyPr/>
          <a:lstStyle/>
          <a:p>
            <a:r>
              <a:rPr lang="pl-PL"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7" name="Date Placeholder 6"/>
          <p:cNvSpPr>
            <a:spLocks noGrp="1"/>
          </p:cNvSpPr>
          <p:nvPr>
            <p:ph type="dt" sz="half" idx="10"/>
          </p:nvPr>
        </p:nvSpPr>
        <p:spPr/>
        <p:txBody>
          <a:bodyPr/>
          <a:lstStyle/>
          <a:p>
            <a:fld id="{6779CB1E-CEA6-E447-84B5-7A5F042D74B9}" type="datetime2">
              <a:rPr lang="en-GB" smtClean="0"/>
              <a:t>Friday, 22 April 16</a:t>
            </a:fld>
            <a:endParaRPr lang="fi-FI" dirty="0"/>
          </a:p>
        </p:txBody>
      </p:sp>
      <p:sp>
        <p:nvSpPr>
          <p:cNvPr id="8" name="Footer Placeholder 7"/>
          <p:cNvSpPr>
            <a:spLocks noGrp="1"/>
          </p:cNvSpPr>
          <p:nvPr>
            <p:ph type="ftr" sz="quarter" idx="11"/>
          </p:nvPr>
        </p:nvSpPr>
        <p:spPr/>
        <p:txBody>
          <a:bodyPr/>
          <a:lstStyle/>
          <a:p>
            <a:r>
              <a:rPr lang="en-US" smtClean="0"/>
              <a:t>Introduction to RNA-seq</a:t>
            </a:r>
            <a:endParaRPr lang="en-US" dirty="0"/>
          </a:p>
        </p:txBody>
      </p:sp>
      <p:sp>
        <p:nvSpPr>
          <p:cNvPr id="9" name="Slide Number Placeholder 8"/>
          <p:cNvSpPr>
            <a:spLocks noGrp="1"/>
          </p:cNvSpPr>
          <p:nvPr>
            <p:ph type="sldNum" sz="quarter" idx="12"/>
          </p:nvPr>
        </p:nvSpPr>
        <p:spPr/>
        <p:txBody>
          <a:bodyPr/>
          <a:lstStyle/>
          <a:p>
            <a:fld id="{6EFD1E12-28FE-0048-AE2F-A944ECEB4398}" type="slidenum">
              <a:rPr lang="uk-UA" smtClean="0"/>
              <a:pPr/>
              <a:t>‹#›</a:t>
            </a:fld>
            <a:r>
              <a:rPr lang="pl-PL" smtClean="0"/>
              <a:t> </a:t>
            </a:r>
            <a:endParaRPr lang="uk-UA"/>
          </a:p>
        </p:txBody>
      </p:sp>
      <p:sp>
        <p:nvSpPr>
          <p:cNvPr id="10" name="Title 9"/>
          <p:cNvSpPr>
            <a:spLocks noGrp="1"/>
          </p:cNvSpPr>
          <p:nvPr>
            <p:ph type="title"/>
          </p:nvPr>
        </p:nvSpPr>
        <p:spPr/>
        <p:txBody>
          <a:bodyPr/>
          <a:lstStyle/>
          <a:p>
            <a:r>
              <a:rPr lang="pl-PL"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7ADBC43-20E2-8740-A71B-DE8A68DD6411}" type="datetime2">
              <a:rPr lang="en-GB" smtClean="0"/>
              <a:t>Friday, 22 April 16</a:t>
            </a:fld>
            <a:endParaRPr lang="fi-FI" dirty="0"/>
          </a:p>
        </p:txBody>
      </p:sp>
      <p:sp>
        <p:nvSpPr>
          <p:cNvPr id="4" name="Footer Placeholder 3"/>
          <p:cNvSpPr>
            <a:spLocks noGrp="1"/>
          </p:cNvSpPr>
          <p:nvPr>
            <p:ph type="ftr" sz="quarter" idx="11"/>
          </p:nvPr>
        </p:nvSpPr>
        <p:spPr/>
        <p:txBody>
          <a:bodyPr/>
          <a:lstStyle/>
          <a:p>
            <a:r>
              <a:rPr lang="en-US" smtClean="0"/>
              <a:t>Introduction to RNA-seq</a:t>
            </a:r>
            <a:endParaRPr lang="en-US" dirty="0"/>
          </a:p>
        </p:txBody>
      </p:sp>
      <p:sp>
        <p:nvSpPr>
          <p:cNvPr id="5" name="Slide Number Placeholder 4"/>
          <p:cNvSpPr>
            <a:spLocks noGrp="1"/>
          </p:cNvSpPr>
          <p:nvPr>
            <p:ph type="sldNum" sz="quarter" idx="12"/>
          </p:nvPr>
        </p:nvSpPr>
        <p:spPr/>
        <p:txBody>
          <a:bodyPr/>
          <a:lstStyle/>
          <a:p>
            <a:fld id="{6EFD1E12-28FE-0048-AE2F-A944ECEB4398}" type="slidenum">
              <a:rPr lang="uk-UA" smtClean="0"/>
              <a:pPr/>
              <a:t>‹#›</a:t>
            </a:fld>
            <a:r>
              <a:rPr lang="pl-PL" smtClean="0"/>
              <a:t> </a:t>
            </a:r>
            <a:endParaRPr lang="uk-UA"/>
          </a:p>
        </p:txBody>
      </p:sp>
      <p:sp>
        <p:nvSpPr>
          <p:cNvPr id="6" name="Title 5"/>
          <p:cNvSpPr>
            <a:spLocks noGrp="1"/>
          </p:cNvSpPr>
          <p:nvPr>
            <p:ph type="title"/>
          </p:nvPr>
        </p:nvSpPr>
        <p:spPr/>
        <p:txBody>
          <a:bodyPr/>
          <a:lstStyle/>
          <a:p>
            <a:r>
              <a:rPr lang="pl-PL"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FB352A43-060F-8342-BE1F-07A9E4ED8412}" type="datetime2">
              <a:rPr lang="en-GB" smtClean="0"/>
              <a:t>Friday, 22 April 16</a:t>
            </a:fld>
            <a:endParaRPr lang="fi-FI" dirty="0"/>
          </a:p>
        </p:txBody>
      </p:sp>
      <p:sp>
        <p:nvSpPr>
          <p:cNvPr id="3" name="Footer Placeholder 2"/>
          <p:cNvSpPr>
            <a:spLocks noGrp="1"/>
          </p:cNvSpPr>
          <p:nvPr>
            <p:ph type="ftr" sz="quarter" idx="11"/>
          </p:nvPr>
        </p:nvSpPr>
        <p:spPr/>
        <p:txBody>
          <a:bodyPr/>
          <a:lstStyle/>
          <a:p>
            <a:r>
              <a:rPr lang="en-US" smtClean="0"/>
              <a:t>Introduction to RNA-seq</a:t>
            </a:r>
            <a:endParaRPr lang="en-US" dirty="0"/>
          </a:p>
        </p:txBody>
      </p:sp>
      <p:sp>
        <p:nvSpPr>
          <p:cNvPr id="4" name="Slide Number Placeholder 3"/>
          <p:cNvSpPr>
            <a:spLocks noGrp="1"/>
          </p:cNvSpPr>
          <p:nvPr>
            <p:ph type="sldNum" sz="quarter" idx="12"/>
          </p:nvPr>
        </p:nvSpPr>
        <p:spPr/>
        <p:txBody>
          <a:bodyPr/>
          <a:lstStyle/>
          <a:p>
            <a:fld id="{6EFD1E12-28FE-0048-AE2F-A944ECEB4398}" type="slidenum">
              <a:rPr lang="uk-UA" smtClean="0"/>
              <a:t>‹#›</a:t>
            </a:fld>
            <a:endParaRPr lang="uk-U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5" name="Date Placeholder 4"/>
          <p:cNvSpPr>
            <a:spLocks noGrp="1"/>
          </p:cNvSpPr>
          <p:nvPr>
            <p:ph type="dt" sz="half" idx="10"/>
          </p:nvPr>
        </p:nvSpPr>
        <p:spPr/>
        <p:txBody>
          <a:bodyPr/>
          <a:lstStyle/>
          <a:p>
            <a:fld id="{2EFB7EF4-4232-B049-850A-2146681A74AF}" type="datetime2">
              <a:rPr lang="en-GB" smtClean="0"/>
              <a:t>Friday, 22 April 16</a:t>
            </a:fld>
            <a:endParaRPr lang="fi-FI" dirty="0"/>
          </a:p>
        </p:txBody>
      </p:sp>
      <p:sp>
        <p:nvSpPr>
          <p:cNvPr id="6" name="Footer Placeholder 5"/>
          <p:cNvSpPr>
            <a:spLocks noGrp="1"/>
          </p:cNvSpPr>
          <p:nvPr>
            <p:ph type="ftr" sz="quarter" idx="11"/>
          </p:nvPr>
        </p:nvSpPr>
        <p:spPr/>
        <p:txBody>
          <a:bodyPr/>
          <a:lstStyle/>
          <a:p>
            <a:r>
              <a:rPr lang="en-US" smtClean="0"/>
              <a:t>Introduction to RNA-seq</a:t>
            </a:r>
            <a:endParaRPr lang="en-US" dirty="0"/>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6EFD1E12-28FE-0048-AE2F-A944ECEB4398}" type="slidenum">
              <a:rPr lang="uk-UA" smtClean="0"/>
              <a:pPr/>
              <a:t>‹#›</a:t>
            </a:fld>
            <a:r>
              <a:rPr lang="pl-PL" smtClean="0"/>
              <a:t> </a:t>
            </a:r>
            <a:endParaRPr lang="uk-UA"/>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pl-PL" smtClean="0"/>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smtClean="0"/>
              <a:t>Drag picture to placeholder or click icon to add</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Click to edit Master text styles</a:t>
            </a:r>
          </a:p>
        </p:txBody>
      </p:sp>
      <p:sp>
        <p:nvSpPr>
          <p:cNvPr id="5" name="Date Placeholder 4"/>
          <p:cNvSpPr>
            <a:spLocks noGrp="1"/>
          </p:cNvSpPr>
          <p:nvPr>
            <p:ph type="dt" sz="half" idx="10"/>
          </p:nvPr>
        </p:nvSpPr>
        <p:spPr/>
        <p:txBody>
          <a:bodyPr/>
          <a:lstStyle/>
          <a:p>
            <a:fld id="{FBCACD81-87DA-8F4E-9A8A-DF7B2FBBD776}" type="datetime2">
              <a:rPr lang="en-GB" smtClean="0"/>
              <a:t>Friday, 22 April 16</a:t>
            </a:fld>
            <a:endParaRPr lang="fi-FI" dirty="0"/>
          </a:p>
        </p:txBody>
      </p:sp>
      <p:sp>
        <p:nvSpPr>
          <p:cNvPr id="6" name="Footer Placeholder 5"/>
          <p:cNvSpPr>
            <a:spLocks noGrp="1"/>
          </p:cNvSpPr>
          <p:nvPr>
            <p:ph type="ftr" sz="quarter" idx="11"/>
          </p:nvPr>
        </p:nvSpPr>
        <p:spPr/>
        <p:txBody>
          <a:bodyPr/>
          <a:lstStyle/>
          <a:p>
            <a:r>
              <a:rPr lang="en-US" smtClean="0"/>
              <a:t>Introduction to RNA-seq</a:t>
            </a:r>
            <a:endParaRPr lang="en-US" dirty="0"/>
          </a:p>
        </p:txBody>
      </p:sp>
      <p:sp>
        <p:nvSpPr>
          <p:cNvPr id="7" name="Slide Number Placeholder 6"/>
          <p:cNvSpPr>
            <a:spLocks noGrp="1"/>
          </p:cNvSpPr>
          <p:nvPr>
            <p:ph type="sldNum" sz="quarter" idx="12"/>
          </p:nvPr>
        </p:nvSpPr>
        <p:spPr/>
        <p:txBody>
          <a:bodyPr/>
          <a:lstStyle/>
          <a:p>
            <a:fld id="{6EFD1E12-28FE-0048-AE2F-A944ECEB4398}" type="slidenum">
              <a:rPr lang="uk-UA" smtClean="0"/>
              <a:pPr/>
              <a:t>‹#›</a:t>
            </a:fld>
            <a:r>
              <a:rPr lang="pl-PL" smtClean="0"/>
              <a:t> </a:t>
            </a:r>
            <a:endParaRPr lang="uk-UA"/>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pl-PL"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a:p>
        </p:txBody>
      </p:sp>
      <p:sp>
        <p:nvSpPr>
          <p:cNvPr id="4" name="Date Placeholder 3"/>
          <p:cNvSpPr>
            <a:spLocks noGrp="1"/>
          </p:cNvSpPr>
          <p:nvPr>
            <p:ph type="dt" sz="half" idx="10"/>
          </p:nvPr>
        </p:nvSpPr>
        <p:spPr/>
        <p:txBody>
          <a:bodyPr/>
          <a:lstStyle/>
          <a:p>
            <a:fld id="{FF92C1F5-10B9-3A40-8CC3-824389B28FB7}" type="datetime2">
              <a:rPr lang="en-GB" smtClean="0"/>
              <a:t>Friday, 22 April 16</a:t>
            </a:fld>
            <a:endParaRPr lang="fi-FI" dirty="0"/>
          </a:p>
        </p:txBody>
      </p:sp>
      <p:sp>
        <p:nvSpPr>
          <p:cNvPr id="5" name="Footer Placeholder 4"/>
          <p:cNvSpPr>
            <a:spLocks noGrp="1"/>
          </p:cNvSpPr>
          <p:nvPr>
            <p:ph type="ftr" sz="quarter" idx="11"/>
          </p:nvPr>
        </p:nvSpPr>
        <p:spPr/>
        <p:txBody>
          <a:body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p>
            <a:fld id="{6EFD1E12-28FE-0048-AE2F-A944ECEB4398}" type="slidenum">
              <a:rPr lang="uk-UA" smtClean="0"/>
              <a:pPr/>
              <a:t>‹#›</a:t>
            </a:fld>
            <a:r>
              <a:rPr lang="pl-PL" smtClean="0"/>
              <a:t> </a:t>
            </a:r>
            <a:endParaRPr lang="uk-U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pl-PL"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10"/>
          </p:nvPr>
        </p:nvSpPr>
        <p:spPr/>
        <p:txBody>
          <a:bodyPr/>
          <a:lstStyle/>
          <a:p>
            <a:fld id="{5B177E2D-597F-9F40-A05E-ABEE760CE280}" type="datetime2">
              <a:rPr lang="en-GB" smtClean="0"/>
              <a:t>Friday, 22 April 16</a:t>
            </a:fld>
            <a:endParaRPr lang="fi-FI" dirty="0"/>
          </a:p>
        </p:txBody>
      </p:sp>
      <p:sp>
        <p:nvSpPr>
          <p:cNvPr id="5" name="Footer Placeholder 4"/>
          <p:cNvSpPr>
            <a:spLocks noGrp="1"/>
          </p:cNvSpPr>
          <p:nvPr>
            <p:ph type="ftr" sz="quarter" idx="11"/>
          </p:nvPr>
        </p:nvSpPr>
        <p:spPr/>
        <p:txBody>
          <a:body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6EFD1E12-28FE-0048-AE2F-A944ECEB4398}" type="slidenum">
              <a:rPr lang="uk-UA" smtClean="0"/>
              <a:pPr/>
              <a:t>‹#›</a:t>
            </a:fld>
            <a:r>
              <a:rPr lang="pl-PL" smtClean="0"/>
              <a:t> </a:t>
            </a:r>
            <a:endParaRPr lang="uk-U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D93DD308-6EDB-3B4F-B817-EC97F8D10B78}" type="datetime2">
              <a:rPr lang="en-GB" smtClean="0"/>
              <a:t>Friday, 22 April 16</a:t>
            </a:fld>
            <a:endParaRPr lang="fi-FI" dirty="0"/>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0949FADF-61E3-D749-9F97-A03A95B83F3C}" type="datetime2">
              <a:rPr lang="en-GB" smtClean="0"/>
              <a:t>Friday, 22 April 16</a:t>
            </a:fld>
            <a:endParaRPr lang="fi-FI" dirty="0"/>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17270CFE-351E-3147-A436-88AF094A41E8}" type="datetime2">
              <a:rPr lang="en-GB" smtClean="0"/>
              <a:t>Friday, 22 April 16</a:t>
            </a:fld>
            <a:endParaRPr lang="fi-FI" dirty="0"/>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5"/>
            <a:ext cx="8229600" cy="38059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Drag picture to placeholder or click icon to add</a:t>
            </a:r>
            <a:endParaRPr lang="en-US" dirty="0"/>
          </a:p>
        </p:txBody>
      </p:sp>
      <p:sp>
        <p:nvSpPr>
          <p:cNvPr id="4" name="Text Placeholder 3"/>
          <p:cNvSpPr>
            <a:spLocks noGrp="1"/>
          </p:cNvSpPr>
          <p:nvPr>
            <p:ph type="body" sz="half" idx="2"/>
          </p:nvPr>
        </p:nvSpPr>
        <p:spPr>
          <a:xfrm>
            <a:off x="457201" y="4511363"/>
            <a:ext cx="8229599" cy="1270062"/>
          </a:xfrm>
        </p:spPr>
        <p:txBody>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117EFCAA-11D2-F745-8009-B9F59CD1047A}" type="datetime2">
              <a:rPr lang="en-GB" smtClean="0"/>
              <a:t>Friday, 22 April 16</a:t>
            </a:fld>
            <a:endParaRPr lang="fi-FI" dirty="0"/>
          </a:p>
        </p:txBody>
      </p:sp>
      <p:sp>
        <p:nvSpPr>
          <p:cNvPr id="6" name="Footer Placeholder 5"/>
          <p:cNvSpPr>
            <a:spLocks noGrp="1"/>
          </p:cNvSpPr>
          <p:nvPr>
            <p:ph type="ftr" sz="quarter" idx="11"/>
          </p:nvPr>
        </p:nvSpPr>
        <p:spPr/>
        <p:txBody>
          <a:bodyPr/>
          <a:lstStyle/>
          <a:p>
            <a:r>
              <a:rPr lang="en-US" smtClean="0"/>
              <a:t>Introduction to RNA-seq</a:t>
            </a:r>
            <a:endParaRPr lang="en-US" dirty="0"/>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3868946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5"/>
            <a:ext cx="8229600" cy="38059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Drag picture to placeholder or click icon to add</a:t>
            </a:r>
            <a:endParaRPr lang="en-US" dirty="0"/>
          </a:p>
        </p:txBody>
      </p:sp>
      <p:sp>
        <p:nvSpPr>
          <p:cNvPr id="4" name="Text Placeholder 3"/>
          <p:cNvSpPr>
            <a:spLocks noGrp="1"/>
          </p:cNvSpPr>
          <p:nvPr>
            <p:ph type="body" sz="half" idx="2"/>
          </p:nvPr>
        </p:nvSpPr>
        <p:spPr>
          <a:xfrm>
            <a:off x="457201" y="4511363"/>
            <a:ext cx="8229599" cy="1270062"/>
          </a:xfrm>
        </p:spPr>
        <p:txBody>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73D57B87-C670-1140-B426-9405753DB6B1}" type="datetime2">
              <a:rPr lang="en-GB" smtClean="0"/>
              <a:t>Friday, 22 April 16</a:t>
            </a:fld>
            <a:endParaRPr lang="fi-FI" dirty="0"/>
          </a:p>
        </p:txBody>
      </p:sp>
      <p:sp>
        <p:nvSpPr>
          <p:cNvPr id="6" name="Footer Placeholder 5"/>
          <p:cNvSpPr>
            <a:spLocks noGrp="1"/>
          </p:cNvSpPr>
          <p:nvPr>
            <p:ph type="ftr" sz="quarter" idx="11"/>
          </p:nvPr>
        </p:nvSpPr>
        <p:spPr/>
        <p:txBody>
          <a:bodyPr/>
          <a:lstStyle/>
          <a:p>
            <a:r>
              <a:rPr lang="en-US" smtClean="0"/>
              <a:t>Introduction to RNA-seq</a:t>
            </a:r>
            <a:endParaRPr lang="en-US" dirty="0"/>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3868946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4F529FB6-B26E-5144-9E0D-E37A64508716}" type="datetime2">
              <a:rPr lang="en-GB" smtClean="0"/>
              <a:t>Friday, 22 April 16</a:t>
            </a:fld>
            <a:endParaRPr lang="fi-FI" dirty="0"/>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7A55EEA9-8AFC-3A49-9C0B-03AC38B59D89}" type="datetime2">
              <a:rPr lang="en-GB" smtClean="0"/>
              <a:t>Friday, 22 April 16</a:t>
            </a:fld>
            <a:endParaRPr lang="fi-FI" dirty="0"/>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3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5"/>
            <a:ext cx="8229600" cy="38059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Drag picture to placeholder or click icon to add</a:t>
            </a:r>
            <a:endParaRPr lang="en-US" dirty="0"/>
          </a:p>
        </p:txBody>
      </p:sp>
      <p:sp>
        <p:nvSpPr>
          <p:cNvPr id="4" name="Text Placeholder 3"/>
          <p:cNvSpPr>
            <a:spLocks noGrp="1"/>
          </p:cNvSpPr>
          <p:nvPr>
            <p:ph type="body" sz="half" idx="2"/>
          </p:nvPr>
        </p:nvSpPr>
        <p:spPr>
          <a:xfrm>
            <a:off x="457201" y="4511363"/>
            <a:ext cx="8229599" cy="1270062"/>
          </a:xfrm>
        </p:spPr>
        <p:txBody>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7A93A63-9A7A-9A47-92CE-DE4A731D10BB}" type="datetime2">
              <a:rPr lang="en-GB" smtClean="0"/>
              <a:t>Friday, 22 April 16</a:t>
            </a:fld>
            <a:endParaRPr lang="fi-FI" dirty="0"/>
          </a:p>
        </p:txBody>
      </p:sp>
      <p:sp>
        <p:nvSpPr>
          <p:cNvPr id="6" name="Footer Placeholder 5"/>
          <p:cNvSpPr>
            <a:spLocks noGrp="1"/>
          </p:cNvSpPr>
          <p:nvPr>
            <p:ph type="ftr" sz="quarter" idx="11"/>
          </p:nvPr>
        </p:nvSpPr>
        <p:spPr/>
        <p:txBody>
          <a:bodyPr/>
          <a:lstStyle/>
          <a:p>
            <a:r>
              <a:rPr lang="en-US" smtClean="0"/>
              <a:t>Introduction to RNA-seq</a:t>
            </a:r>
            <a:endParaRPr lang="en-US" dirty="0"/>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3868946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5"/>
            <a:ext cx="8229600" cy="38059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Drag picture to placeholder or click icon to add</a:t>
            </a:r>
            <a:endParaRPr lang="en-US" dirty="0"/>
          </a:p>
        </p:txBody>
      </p:sp>
      <p:sp>
        <p:nvSpPr>
          <p:cNvPr id="4" name="Text Placeholder 3"/>
          <p:cNvSpPr>
            <a:spLocks noGrp="1"/>
          </p:cNvSpPr>
          <p:nvPr>
            <p:ph type="body" sz="half" idx="2"/>
          </p:nvPr>
        </p:nvSpPr>
        <p:spPr>
          <a:xfrm>
            <a:off x="457201" y="4511363"/>
            <a:ext cx="8229599" cy="1270062"/>
          </a:xfrm>
        </p:spPr>
        <p:txBody>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EB7C2534-DDEC-A64D-A29B-C053B5BAE51F}" type="datetime2">
              <a:rPr lang="en-GB" smtClean="0"/>
              <a:t>Friday, 22 April 16</a:t>
            </a:fld>
            <a:endParaRPr lang="fi-FI" dirty="0"/>
          </a:p>
        </p:txBody>
      </p:sp>
      <p:sp>
        <p:nvSpPr>
          <p:cNvPr id="6" name="Footer Placeholder 5"/>
          <p:cNvSpPr>
            <a:spLocks noGrp="1"/>
          </p:cNvSpPr>
          <p:nvPr>
            <p:ph type="ftr" sz="quarter" idx="11"/>
          </p:nvPr>
        </p:nvSpPr>
        <p:spPr/>
        <p:txBody>
          <a:bodyPr/>
          <a:lstStyle/>
          <a:p>
            <a:r>
              <a:rPr lang="en-US" smtClean="0"/>
              <a:t>Introduction to RNA-seq</a:t>
            </a:r>
            <a:endParaRPr lang="en-US" dirty="0"/>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3868946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EBF37B4E-D3C0-8A4F-8E17-711A3F51571C}" type="datetime2">
              <a:rPr lang="en-GB" smtClean="0"/>
              <a:t>Friday, 22 April 16</a:t>
            </a:fld>
            <a:endParaRPr lang="fi-FI" dirty="0"/>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5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5"/>
            <a:ext cx="8229600" cy="38059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Drag picture to placeholder or click icon to add</a:t>
            </a:r>
            <a:endParaRPr lang="en-US" dirty="0"/>
          </a:p>
        </p:txBody>
      </p:sp>
      <p:sp>
        <p:nvSpPr>
          <p:cNvPr id="4" name="Text Placeholder 3"/>
          <p:cNvSpPr>
            <a:spLocks noGrp="1"/>
          </p:cNvSpPr>
          <p:nvPr>
            <p:ph type="body" sz="half" idx="2"/>
          </p:nvPr>
        </p:nvSpPr>
        <p:spPr>
          <a:xfrm>
            <a:off x="457201" y="4511363"/>
            <a:ext cx="8229599" cy="1270062"/>
          </a:xfrm>
        </p:spPr>
        <p:txBody>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06CE7FD9-94AE-FF4C-9597-EC84D154317E}" type="datetime2">
              <a:rPr lang="en-GB" smtClean="0"/>
              <a:t>Friday, 22 April 16</a:t>
            </a:fld>
            <a:endParaRPr lang="fi-FI" dirty="0"/>
          </a:p>
        </p:txBody>
      </p:sp>
      <p:sp>
        <p:nvSpPr>
          <p:cNvPr id="6" name="Footer Placeholder 5"/>
          <p:cNvSpPr>
            <a:spLocks noGrp="1"/>
          </p:cNvSpPr>
          <p:nvPr>
            <p:ph type="ftr" sz="quarter" idx="11"/>
          </p:nvPr>
        </p:nvSpPr>
        <p:spPr/>
        <p:txBody>
          <a:bodyPr/>
          <a:lstStyle/>
          <a:p>
            <a:r>
              <a:rPr lang="en-US" smtClean="0"/>
              <a:t>Introduction to RNA-seq</a:t>
            </a:r>
            <a:endParaRPr lang="en-US" dirty="0"/>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3868946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6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5"/>
            <a:ext cx="8229600" cy="38059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Drag picture to placeholder or click icon to add</a:t>
            </a:r>
            <a:endParaRPr lang="en-US" dirty="0"/>
          </a:p>
        </p:txBody>
      </p:sp>
      <p:sp>
        <p:nvSpPr>
          <p:cNvPr id="4" name="Text Placeholder 3"/>
          <p:cNvSpPr>
            <a:spLocks noGrp="1"/>
          </p:cNvSpPr>
          <p:nvPr>
            <p:ph type="body" sz="half" idx="2"/>
          </p:nvPr>
        </p:nvSpPr>
        <p:spPr>
          <a:xfrm>
            <a:off x="457201" y="4511363"/>
            <a:ext cx="8229599" cy="1270062"/>
          </a:xfrm>
        </p:spPr>
        <p:txBody>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2160D68D-1B75-2849-81C0-5A4898267CA6}" type="datetime2">
              <a:rPr lang="en-GB" smtClean="0"/>
              <a:t>Friday, 22 April 16</a:t>
            </a:fld>
            <a:endParaRPr lang="fi-FI" dirty="0"/>
          </a:p>
        </p:txBody>
      </p:sp>
      <p:sp>
        <p:nvSpPr>
          <p:cNvPr id="6" name="Footer Placeholder 5"/>
          <p:cNvSpPr>
            <a:spLocks noGrp="1"/>
          </p:cNvSpPr>
          <p:nvPr>
            <p:ph type="ftr" sz="quarter" idx="11"/>
          </p:nvPr>
        </p:nvSpPr>
        <p:spPr/>
        <p:txBody>
          <a:bodyPr/>
          <a:lstStyle/>
          <a:p>
            <a:r>
              <a:rPr lang="en-US" smtClean="0"/>
              <a:t>Introduction to RNA-seq</a:t>
            </a:r>
            <a:endParaRPr lang="en-US" dirty="0"/>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3868946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99050388-91C4-5E4C-8859-24E52D169C15}" type="datetime2">
              <a:rPr lang="en-GB" smtClean="0"/>
              <a:t>Friday, 22 April 16</a:t>
            </a:fld>
            <a:endParaRPr lang="fi-FI" dirty="0"/>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7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5"/>
            <a:ext cx="8229600" cy="38059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Drag picture to placeholder or click icon to add</a:t>
            </a:r>
            <a:endParaRPr lang="en-US" dirty="0"/>
          </a:p>
        </p:txBody>
      </p:sp>
      <p:sp>
        <p:nvSpPr>
          <p:cNvPr id="4" name="Text Placeholder 3"/>
          <p:cNvSpPr>
            <a:spLocks noGrp="1"/>
          </p:cNvSpPr>
          <p:nvPr>
            <p:ph type="body" sz="half" idx="2"/>
          </p:nvPr>
        </p:nvSpPr>
        <p:spPr>
          <a:xfrm>
            <a:off x="457201" y="4511363"/>
            <a:ext cx="8229599" cy="1270062"/>
          </a:xfrm>
        </p:spPr>
        <p:txBody>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792F8AD2-2DCA-4241-B075-E316DD933AC5}" type="datetime2">
              <a:rPr lang="en-GB" smtClean="0"/>
              <a:t>Friday, 22 April 16</a:t>
            </a:fld>
            <a:endParaRPr lang="fi-FI" dirty="0"/>
          </a:p>
        </p:txBody>
      </p:sp>
      <p:sp>
        <p:nvSpPr>
          <p:cNvPr id="6" name="Footer Placeholder 5"/>
          <p:cNvSpPr>
            <a:spLocks noGrp="1"/>
          </p:cNvSpPr>
          <p:nvPr>
            <p:ph type="ftr" sz="quarter" idx="11"/>
          </p:nvPr>
        </p:nvSpPr>
        <p:spPr/>
        <p:txBody>
          <a:bodyPr/>
          <a:lstStyle/>
          <a:p>
            <a:r>
              <a:rPr lang="en-US" smtClean="0"/>
              <a:t>Introduction to RNA-seq</a:t>
            </a:r>
            <a:endParaRPr lang="en-US" dirty="0"/>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3868946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76A9ABC1-54ED-514A-B327-EE7295B93025}" type="datetime2">
              <a:rPr lang="en-GB" smtClean="0"/>
              <a:t>Friday, 22 April 16</a:t>
            </a:fld>
            <a:endParaRPr lang="fi-FI" dirty="0"/>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ACF6B492-3238-9C46-83A7-3179DBD0469D}" type="datetime2">
              <a:rPr lang="en-GB" smtClean="0"/>
              <a:t>Friday, 22 April 16</a:t>
            </a:fld>
            <a:endParaRPr lang="fi-FI" dirty="0"/>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1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9E2BE220-3B51-C640-8F14-FF79067656C1}" type="datetime2">
              <a:rPr lang="en-GB" smtClean="0"/>
              <a:t>Friday, 22 April 16</a:t>
            </a:fld>
            <a:endParaRPr lang="fi-FI" dirty="0"/>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1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0F8297F5-248B-4044-9589-959BB48F5453}" type="datetime2">
              <a:rPr lang="en-GB" smtClean="0"/>
              <a:t>Friday, 22 April 16</a:t>
            </a:fld>
            <a:endParaRPr lang="fi-FI" dirty="0"/>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1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B388DDED-1ED4-F94D-8D30-DC5E8B3A5676}" type="datetime2">
              <a:rPr lang="en-GB" smtClean="0"/>
              <a:t>Friday, 22 April 16</a:t>
            </a:fld>
            <a:endParaRPr lang="fi-FI" dirty="0"/>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1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2CF5C999-E519-8745-B753-FD7493A6343C}" type="datetime2">
              <a:rPr lang="en-GB" smtClean="0"/>
              <a:t>Friday, 22 April 16</a:t>
            </a:fld>
            <a:endParaRPr lang="fi-FI" dirty="0"/>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8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5"/>
            <a:ext cx="8229600" cy="38059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Drag picture to placeholder or click icon to add</a:t>
            </a:r>
            <a:endParaRPr lang="en-US" dirty="0"/>
          </a:p>
        </p:txBody>
      </p:sp>
      <p:sp>
        <p:nvSpPr>
          <p:cNvPr id="4" name="Text Placeholder 3"/>
          <p:cNvSpPr>
            <a:spLocks noGrp="1"/>
          </p:cNvSpPr>
          <p:nvPr>
            <p:ph type="body" sz="half" idx="2"/>
          </p:nvPr>
        </p:nvSpPr>
        <p:spPr>
          <a:xfrm>
            <a:off x="457201" y="4511363"/>
            <a:ext cx="8229599" cy="1270062"/>
          </a:xfrm>
        </p:spPr>
        <p:txBody>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3D87D8D1-0F0E-094A-9E17-7273A20AC55E}" type="datetime2">
              <a:rPr lang="en-GB" smtClean="0"/>
              <a:t>Friday, 22 April 16</a:t>
            </a:fld>
            <a:endParaRPr lang="fi-FI" dirty="0"/>
          </a:p>
        </p:txBody>
      </p:sp>
      <p:sp>
        <p:nvSpPr>
          <p:cNvPr id="6" name="Footer Placeholder 5"/>
          <p:cNvSpPr>
            <a:spLocks noGrp="1"/>
          </p:cNvSpPr>
          <p:nvPr>
            <p:ph type="ftr" sz="quarter" idx="11"/>
          </p:nvPr>
        </p:nvSpPr>
        <p:spPr/>
        <p:txBody>
          <a:bodyPr/>
          <a:lstStyle/>
          <a:p>
            <a:r>
              <a:rPr lang="en-US" smtClean="0"/>
              <a:t>Introduction to RNA-seq</a:t>
            </a:r>
            <a:endParaRPr lang="en-US" dirty="0"/>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3868946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9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5"/>
            <a:ext cx="8229600" cy="38059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Drag picture to placeholder or click icon to add</a:t>
            </a:r>
            <a:endParaRPr lang="en-US" dirty="0"/>
          </a:p>
        </p:txBody>
      </p:sp>
      <p:sp>
        <p:nvSpPr>
          <p:cNvPr id="4" name="Text Placeholder 3"/>
          <p:cNvSpPr>
            <a:spLocks noGrp="1"/>
          </p:cNvSpPr>
          <p:nvPr>
            <p:ph type="body" sz="half" idx="2"/>
          </p:nvPr>
        </p:nvSpPr>
        <p:spPr>
          <a:xfrm>
            <a:off x="457201" y="4511363"/>
            <a:ext cx="8229599" cy="1270062"/>
          </a:xfrm>
        </p:spPr>
        <p:txBody>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2CA12C99-DD75-ED45-B5F3-8BD36A581401}" type="datetime2">
              <a:rPr lang="en-GB" smtClean="0"/>
              <a:t>Friday, 22 April 16</a:t>
            </a:fld>
            <a:endParaRPr lang="fi-FI" dirty="0"/>
          </a:p>
        </p:txBody>
      </p:sp>
      <p:sp>
        <p:nvSpPr>
          <p:cNvPr id="6" name="Footer Placeholder 5"/>
          <p:cNvSpPr>
            <a:spLocks noGrp="1"/>
          </p:cNvSpPr>
          <p:nvPr>
            <p:ph type="ftr" sz="quarter" idx="11"/>
          </p:nvPr>
        </p:nvSpPr>
        <p:spPr/>
        <p:txBody>
          <a:bodyPr/>
          <a:lstStyle/>
          <a:p>
            <a:r>
              <a:rPr lang="en-US" smtClean="0"/>
              <a:t>Introduction to RNA-seq</a:t>
            </a:r>
            <a:endParaRPr lang="en-US" dirty="0"/>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3868946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0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5"/>
            <a:ext cx="8229600" cy="38059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Drag picture to placeholder or click icon to add</a:t>
            </a:r>
            <a:endParaRPr lang="en-US" dirty="0"/>
          </a:p>
        </p:txBody>
      </p:sp>
      <p:sp>
        <p:nvSpPr>
          <p:cNvPr id="4" name="Text Placeholder 3"/>
          <p:cNvSpPr>
            <a:spLocks noGrp="1"/>
          </p:cNvSpPr>
          <p:nvPr>
            <p:ph type="body" sz="half" idx="2"/>
          </p:nvPr>
        </p:nvSpPr>
        <p:spPr>
          <a:xfrm>
            <a:off x="457201" y="4511363"/>
            <a:ext cx="8229599" cy="1270062"/>
          </a:xfrm>
        </p:spPr>
        <p:txBody>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C569E478-91F8-D94B-9482-5121F6E15819}" type="datetime2">
              <a:rPr lang="en-GB" smtClean="0"/>
              <a:t>Friday, 22 April 16</a:t>
            </a:fld>
            <a:endParaRPr lang="fi-FI" dirty="0"/>
          </a:p>
        </p:txBody>
      </p:sp>
      <p:sp>
        <p:nvSpPr>
          <p:cNvPr id="6" name="Footer Placeholder 5"/>
          <p:cNvSpPr>
            <a:spLocks noGrp="1"/>
          </p:cNvSpPr>
          <p:nvPr>
            <p:ph type="ftr" sz="quarter" idx="11"/>
          </p:nvPr>
        </p:nvSpPr>
        <p:spPr/>
        <p:txBody>
          <a:bodyPr/>
          <a:lstStyle/>
          <a:p>
            <a:r>
              <a:rPr lang="en-US" smtClean="0"/>
              <a:t>Introduction to RNA-seq</a:t>
            </a:r>
            <a:endParaRPr lang="en-US" dirty="0"/>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3868946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5"/>
            <a:ext cx="8229600" cy="38059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Drag picture to placeholder or click icon to add</a:t>
            </a:r>
            <a:endParaRPr lang="en-US" dirty="0"/>
          </a:p>
        </p:txBody>
      </p:sp>
      <p:sp>
        <p:nvSpPr>
          <p:cNvPr id="4" name="Text Placeholder 3"/>
          <p:cNvSpPr>
            <a:spLocks noGrp="1"/>
          </p:cNvSpPr>
          <p:nvPr>
            <p:ph type="body" sz="half" idx="2"/>
          </p:nvPr>
        </p:nvSpPr>
        <p:spPr>
          <a:xfrm>
            <a:off x="457201" y="4511363"/>
            <a:ext cx="8229599" cy="1270062"/>
          </a:xfrm>
        </p:spPr>
        <p:txBody>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E74661FC-4022-E645-9D63-B5C9D33D3EDD}" type="datetime2">
              <a:rPr lang="en-GB" smtClean="0"/>
              <a:t>Friday, 22 April 16</a:t>
            </a:fld>
            <a:endParaRPr lang="fi-FI" dirty="0"/>
          </a:p>
        </p:txBody>
      </p:sp>
      <p:sp>
        <p:nvSpPr>
          <p:cNvPr id="6" name="Footer Placeholder 5"/>
          <p:cNvSpPr>
            <a:spLocks noGrp="1"/>
          </p:cNvSpPr>
          <p:nvPr>
            <p:ph type="ftr" sz="quarter" idx="11"/>
          </p:nvPr>
        </p:nvSpPr>
        <p:spPr/>
        <p:txBody>
          <a:bodyPr/>
          <a:lstStyle/>
          <a:p>
            <a:r>
              <a:rPr lang="en-US" smtClean="0"/>
              <a:t>Introduction to RNA-seq</a:t>
            </a:r>
            <a:endParaRPr lang="en-US" dirty="0"/>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3868946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2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5"/>
            <a:ext cx="8229600" cy="38059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Drag picture to placeholder or click icon to add</a:t>
            </a:r>
            <a:endParaRPr lang="en-US" dirty="0"/>
          </a:p>
        </p:txBody>
      </p:sp>
      <p:sp>
        <p:nvSpPr>
          <p:cNvPr id="4" name="Text Placeholder 3"/>
          <p:cNvSpPr>
            <a:spLocks noGrp="1"/>
          </p:cNvSpPr>
          <p:nvPr>
            <p:ph type="body" sz="half" idx="2"/>
          </p:nvPr>
        </p:nvSpPr>
        <p:spPr>
          <a:xfrm>
            <a:off x="457201" y="4511363"/>
            <a:ext cx="8229599" cy="1270062"/>
          </a:xfrm>
        </p:spPr>
        <p:txBody>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500AD3F0-1C36-3348-AEBD-B7BBE06842A5}" type="datetime2">
              <a:rPr lang="en-GB" smtClean="0"/>
              <a:t>Friday, 22 April 16</a:t>
            </a:fld>
            <a:endParaRPr lang="fi-FI" dirty="0"/>
          </a:p>
        </p:txBody>
      </p:sp>
      <p:sp>
        <p:nvSpPr>
          <p:cNvPr id="6" name="Footer Placeholder 5"/>
          <p:cNvSpPr>
            <a:spLocks noGrp="1"/>
          </p:cNvSpPr>
          <p:nvPr>
            <p:ph type="ftr" sz="quarter" idx="11"/>
          </p:nvPr>
        </p:nvSpPr>
        <p:spPr/>
        <p:txBody>
          <a:bodyPr/>
          <a:lstStyle/>
          <a:p>
            <a:r>
              <a:rPr lang="en-US" smtClean="0"/>
              <a:t>Introduction to RNA-seq</a:t>
            </a:r>
            <a:endParaRPr lang="en-US" dirty="0"/>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3868946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1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E208A54E-4183-824A-80D8-D5769C643E56}" type="datetime2">
              <a:rPr lang="en-GB" smtClean="0"/>
              <a:t>Friday, 22 April 16</a:t>
            </a:fld>
            <a:endParaRPr lang="fi-FI" dirty="0"/>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3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5"/>
            <a:ext cx="8229600" cy="38059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Drag picture to placeholder or click icon to add</a:t>
            </a:r>
            <a:endParaRPr lang="en-US" dirty="0"/>
          </a:p>
        </p:txBody>
      </p:sp>
      <p:sp>
        <p:nvSpPr>
          <p:cNvPr id="4" name="Text Placeholder 3"/>
          <p:cNvSpPr>
            <a:spLocks noGrp="1"/>
          </p:cNvSpPr>
          <p:nvPr>
            <p:ph type="body" sz="half" idx="2"/>
          </p:nvPr>
        </p:nvSpPr>
        <p:spPr>
          <a:xfrm>
            <a:off x="457201" y="4511363"/>
            <a:ext cx="8229599" cy="1270062"/>
          </a:xfrm>
        </p:spPr>
        <p:txBody>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81576AA1-2876-DE4C-AC58-9827BE8A07CE}" type="datetime2">
              <a:rPr lang="en-GB" smtClean="0"/>
              <a:t>Friday, 22 April 16</a:t>
            </a:fld>
            <a:endParaRPr lang="fi-FI" dirty="0"/>
          </a:p>
        </p:txBody>
      </p:sp>
      <p:sp>
        <p:nvSpPr>
          <p:cNvPr id="6" name="Footer Placeholder 5"/>
          <p:cNvSpPr>
            <a:spLocks noGrp="1"/>
          </p:cNvSpPr>
          <p:nvPr>
            <p:ph type="ftr" sz="quarter" idx="11"/>
          </p:nvPr>
        </p:nvSpPr>
        <p:spPr/>
        <p:txBody>
          <a:bodyPr/>
          <a:lstStyle/>
          <a:p>
            <a:r>
              <a:rPr lang="en-US" smtClean="0"/>
              <a:t>Introduction to RNA-seq</a:t>
            </a:r>
            <a:endParaRPr lang="en-US" dirty="0"/>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3868946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1" y="612775"/>
            <a:ext cx="8229600" cy="38059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Drag picture to placeholder or click icon to add</a:t>
            </a:r>
            <a:endParaRPr lang="en-US" dirty="0"/>
          </a:p>
        </p:txBody>
      </p:sp>
      <p:sp>
        <p:nvSpPr>
          <p:cNvPr id="4" name="Text Placeholder 3"/>
          <p:cNvSpPr>
            <a:spLocks noGrp="1"/>
          </p:cNvSpPr>
          <p:nvPr>
            <p:ph type="body" sz="half" idx="2"/>
          </p:nvPr>
        </p:nvSpPr>
        <p:spPr>
          <a:xfrm>
            <a:off x="457201" y="4511363"/>
            <a:ext cx="8229599" cy="1270062"/>
          </a:xfrm>
        </p:spPr>
        <p:txBody>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522E91DE-AFE2-E248-8543-2040F1F85E72}" type="datetime2">
              <a:rPr lang="en-GB" smtClean="0"/>
              <a:t>Friday, 22 April 16</a:t>
            </a:fld>
            <a:endParaRPr lang="fi-FI" dirty="0"/>
          </a:p>
        </p:txBody>
      </p:sp>
      <p:sp>
        <p:nvSpPr>
          <p:cNvPr id="6" name="Footer Placeholder 5"/>
          <p:cNvSpPr>
            <a:spLocks noGrp="1"/>
          </p:cNvSpPr>
          <p:nvPr>
            <p:ph type="ftr" sz="quarter" idx="11"/>
          </p:nvPr>
        </p:nvSpPr>
        <p:spPr/>
        <p:txBody>
          <a:bodyPr/>
          <a:lstStyle/>
          <a:p>
            <a:r>
              <a:rPr lang="en-US" smtClean="0"/>
              <a:t>Introduction to RNA-seq</a:t>
            </a:r>
            <a:endParaRPr lang="en-US" dirty="0"/>
          </a:p>
        </p:txBody>
      </p:sp>
      <p:sp>
        <p:nvSpPr>
          <p:cNvPr id="7" name="Slide Number Placeholder 6"/>
          <p:cNvSpPr>
            <a:spLocks noGrp="1"/>
          </p:cNvSpPr>
          <p:nvPr>
            <p:ph type="sldNum" sz="quarter" idx="12"/>
          </p:nvPr>
        </p:nvSpPr>
        <p:spPr/>
        <p:txBody>
          <a:bodyPr/>
          <a:lstStyle/>
          <a:p>
            <a:fld id="{6EFD1E12-28FE-0048-AE2F-A944ECEB4398}" type="slidenum">
              <a:rPr lang="uk-UA"/>
              <a:t>‹#›</a:t>
            </a:fld>
            <a:endParaRPr lang="uk-UA"/>
          </a:p>
        </p:txBody>
      </p:sp>
      <p:sp>
        <p:nvSpPr>
          <p:cNvPr id="9" name="Text Placeholder 3"/>
          <p:cNvSpPr>
            <a:spLocks noGrp="1"/>
          </p:cNvSpPr>
          <p:nvPr>
            <p:ph type="body" sz="half" idx="13"/>
          </p:nvPr>
        </p:nvSpPr>
        <p:spPr>
          <a:xfrm>
            <a:off x="457201" y="5933825"/>
            <a:ext cx="8229599" cy="324388"/>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38689466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1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16C05BEE-07AB-374E-983B-3E6A143D9EAA}" type="datetime2">
              <a:rPr lang="en-GB" smtClean="0"/>
              <a:t>Friday, 22 April 16</a:t>
            </a:fld>
            <a:endParaRPr lang="fi-FI" dirty="0"/>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1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E8DD0C9F-E9B3-D44B-AB7B-AA1169C21BE9}" type="datetime2">
              <a:rPr lang="en-GB" smtClean="0"/>
              <a:t>Friday, 22 April 16</a:t>
            </a:fld>
            <a:endParaRPr lang="fi-FI" dirty="0"/>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1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5994FCB3-1E66-3A47-A9D4-9E75C405D895}" type="datetime2">
              <a:rPr lang="en-GB" smtClean="0"/>
              <a:t>Friday, 22 April 16</a:t>
            </a:fld>
            <a:endParaRPr lang="fi-FI" dirty="0"/>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1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E520B591-E465-3E4E-9479-72845B5F1FB6}" type="datetime2">
              <a:rPr lang="en-GB" smtClean="0"/>
              <a:t>Friday, 22 April 16</a:t>
            </a:fld>
            <a:endParaRPr lang="fi-FI" dirty="0"/>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1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lvl1pPr>
              <a:defRPr>
                <a:solidFill>
                  <a:srgbClr val="1F497D"/>
                </a:solidFill>
              </a:defRPr>
            </a:lvl1pPr>
            <a:lvl2pPr>
              <a:defRPr>
                <a:solidFill>
                  <a:srgbClr val="1F497D"/>
                </a:solidFill>
              </a:defRPr>
            </a:lvl2pPr>
            <a:lvl3pPr>
              <a:defRPr>
                <a:solidFill>
                  <a:srgbClr val="1F497D"/>
                </a:solidFill>
              </a:defRPr>
            </a:lvl3pPr>
            <a:lvl4pPr>
              <a:defRPr>
                <a:solidFill>
                  <a:srgbClr val="1F497D"/>
                </a:solidFill>
              </a:defRPr>
            </a:lvl4pPr>
            <a:lvl5pPr>
              <a:defRPr>
                <a:solidFill>
                  <a:srgbClr val="1F497D"/>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solidFill>
                  <a:srgbClr val="1F497D"/>
                </a:solidFill>
              </a:defRPr>
            </a:lvl1pPr>
          </a:lstStyle>
          <a:p>
            <a:fld id="{2CC8B3BE-C00F-E54B-8D4F-DAB2C76C66BA}" type="datetime2">
              <a:rPr lang="en-GB" smtClean="0"/>
              <a:t>Friday, 22 April 16</a:t>
            </a:fld>
            <a:endParaRPr lang="fi-FI" dirty="0"/>
          </a:p>
        </p:txBody>
      </p:sp>
      <p:sp>
        <p:nvSpPr>
          <p:cNvPr id="5" name="Footer Placeholder 4"/>
          <p:cNvSpPr>
            <a:spLocks noGrp="1"/>
          </p:cNvSpPr>
          <p:nvPr>
            <p:ph type="ftr" sz="quarter" idx="11"/>
          </p:nvPr>
        </p:nvSpPr>
        <p:spPr/>
        <p:txBody>
          <a:bodyPr/>
          <a:lstStyle>
            <a:lvl1pPr>
              <a:defRPr>
                <a:solidFill>
                  <a:srgbClr val="1F497D"/>
                </a:solidFill>
              </a:defRPr>
            </a:lvl1p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lvl1pPr>
              <a:defRPr>
                <a:solidFill>
                  <a:srgbClr val="1F497D"/>
                </a:solidFill>
              </a:defRPr>
            </a:lvl1pPr>
          </a:lstStyle>
          <a:p>
            <a:fld id="{6EFD1E12-28FE-0048-AE2F-A944ECEB4398}" type="slidenum">
              <a:rPr lang="uk-UA"/>
              <a:t>‹#›</a:t>
            </a:fld>
            <a:endParaRPr lang="uk-UA"/>
          </a:p>
        </p:txBody>
      </p:sp>
    </p:spTree>
    <p:extLst>
      <p:ext uri="{BB962C8B-B14F-4D97-AF65-F5344CB8AC3E}">
        <p14:creationId xmlns:p14="http://schemas.microsoft.com/office/powerpoint/2010/main" val="137588028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29192"/>
            <a:ext cx="8229600" cy="537130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FFB9966-97B1-F847-8066-F60EC4C05D0D}" type="datetime2">
              <a:rPr lang="en-GB" smtClean="0"/>
              <a:t>Friday, 22 April 16</a:t>
            </a:fld>
            <a:endParaRPr lang="en-US" dirty="0"/>
          </a:p>
        </p:txBody>
      </p:sp>
      <p:sp>
        <p:nvSpPr>
          <p:cNvPr id="5" name="Footer Placeholder 4"/>
          <p:cNvSpPr>
            <a:spLocks noGrp="1"/>
          </p:cNvSpPr>
          <p:nvPr>
            <p:ph type="ftr" sz="quarter" idx="11"/>
          </p:nvPr>
        </p:nvSpPr>
        <p:spPr/>
        <p:txBody>
          <a:body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p>
            <a:fld id="{6EFD1E12-28FE-0048-AE2F-A944ECEB4398}" type="slidenum">
              <a:t>‹#›</a:t>
            </a:fld>
            <a:endParaRPr lang="en-US" dirty="0"/>
          </a:p>
        </p:txBody>
      </p:sp>
    </p:spTree>
    <p:extLst>
      <p:ext uri="{BB962C8B-B14F-4D97-AF65-F5344CB8AC3E}">
        <p14:creationId xmlns:p14="http://schemas.microsoft.com/office/powerpoint/2010/main" val="137588028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449814"/>
            <a:ext cx="4038600" cy="56763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449814"/>
            <a:ext cx="4038600" cy="567634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F524AE31-4B44-B34C-BA45-2169962C3BB8}" type="datetime2">
              <a:rPr lang="en-GB" smtClean="0"/>
              <a:t>Friday, 22 April 16</a:t>
            </a:fld>
            <a:endParaRPr lang="en-US" dirty="0"/>
          </a:p>
        </p:txBody>
      </p:sp>
      <p:sp>
        <p:nvSpPr>
          <p:cNvPr id="6" name="Footer Placeholder 5"/>
          <p:cNvSpPr>
            <a:spLocks noGrp="1"/>
          </p:cNvSpPr>
          <p:nvPr>
            <p:ph type="ftr" sz="quarter" idx="11"/>
          </p:nvPr>
        </p:nvSpPr>
        <p:spPr/>
        <p:txBody>
          <a:bodyPr/>
          <a:lstStyle/>
          <a:p>
            <a:r>
              <a:rPr lang="en-US" smtClean="0"/>
              <a:t>Introduction to RNA-seq</a:t>
            </a:r>
            <a:endParaRPr lang="en-US" dirty="0"/>
          </a:p>
        </p:txBody>
      </p:sp>
      <p:sp>
        <p:nvSpPr>
          <p:cNvPr id="7" name="Slide Number Placeholder 6"/>
          <p:cNvSpPr>
            <a:spLocks noGrp="1"/>
          </p:cNvSpPr>
          <p:nvPr>
            <p:ph type="sldNum" sz="quarter" idx="12"/>
          </p:nvPr>
        </p:nvSpPr>
        <p:spPr/>
        <p:txBody>
          <a:bodyPr/>
          <a:lstStyle/>
          <a:p>
            <a:fld id="{6EFD1E12-28FE-0048-AE2F-A944ECEB4398}" type="slidenum">
              <a:t>‹#›</a:t>
            </a:fld>
            <a:endParaRPr lang="en-US" dirty="0"/>
          </a:p>
        </p:txBody>
      </p:sp>
    </p:spTree>
    <p:extLst>
      <p:ext uri="{BB962C8B-B14F-4D97-AF65-F5344CB8AC3E}">
        <p14:creationId xmlns:p14="http://schemas.microsoft.com/office/powerpoint/2010/main" val="3482019228"/>
      </p:ext>
    </p:extLst>
  </p:cSld>
  <p:clrMapOvr>
    <a:masterClrMapping/>
  </p:clrMapOvr>
</p:sldLayout>
</file>

<file path=ppt/slideMasters/_rels/slideMaster1.xml.rels><?xml version="1.0" encoding="UTF-8" standalone="yes"?>
<Relationships xmlns="http://schemas.openxmlformats.org/package/2006/relationships"><Relationship Id="rId46" Type="http://schemas.openxmlformats.org/officeDocument/2006/relationships/slideLayout" Target="../slideLayouts/slideLayout46.xml"/><Relationship Id="rId47" Type="http://schemas.openxmlformats.org/officeDocument/2006/relationships/theme" Target="../theme/theme1.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9" Type="http://schemas.openxmlformats.org/officeDocument/2006/relationships/slideLayout" Target="../slideLayouts/slideLayout9.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slideLayout" Target="../slideLayouts/slideLayout35.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37" Type="http://schemas.openxmlformats.org/officeDocument/2006/relationships/slideLayout" Target="../slideLayouts/slideLayout37.xml"/><Relationship Id="rId38" Type="http://schemas.openxmlformats.org/officeDocument/2006/relationships/slideLayout" Target="../slideLayouts/slideLayout38.xml"/><Relationship Id="rId39" Type="http://schemas.openxmlformats.org/officeDocument/2006/relationships/slideLayout" Target="../slideLayouts/slideLayout39.xml"/><Relationship Id="rId40" Type="http://schemas.openxmlformats.org/officeDocument/2006/relationships/slideLayout" Target="../slideLayouts/slideLayout40.xml"/><Relationship Id="rId41" Type="http://schemas.openxmlformats.org/officeDocument/2006/relationships/slideLayout" Target="../slideLayouts/slideLayout41.xml"/><Relationship Id="rId42" Type="http://schemas.openxmlformats.org/officeDocument/2006/relationships/slideLayout" Target="../slideLayouts/slideLayout42.xml"/><Relationship Id="rId43" Type="http://schemas.openxmlformats.org/officeDocument/2006/relationships/slideLayout" Target="../slideLayouts/slideLayout43.xml"/><Relationship Id="rId44" Type="http://schemas.openxmlformats.org/officeDocument/2006/relationships/slideLayout" Target="../slideLayouts/slideLayout44.xml"/><Relationship Id="rId45"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pl-PL" smtClean="0"/>
              <a:t>Click to edit Master title style</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pl-PL" smtClean="0"/>
              <a:t>Click to edit Master text styles</a:t>
            </a:r>
          </a:p>
          <a:p>
            <a:pPr lvl="1"/>
            <a:r>
              <a:rPr lang="pl-PL" smtClean="0"/>
              <a:t>Second level</a:t>
            </a:r>
          </a:p>
          <a:p>
            <a:pPr lvl="2"/>
            <a:r>
              <a:rPr lang="pl-PL" smtClean="0"/>
              <a:t>Third level</a:t>
            </a:r>
          </a:p>
          <a:p>
            <a:pPr lvl="3"/>
            <a:r>
              <a:rPr lang="pl-PL" smtClean="0"/>
              <a:t>Fourth level</a:t>
            </a:r>
          </a:p>
          <a:p>
            <a:pPr lvl="4"/>
            <a:r>
              <a:rPr lang="pl-PL" smtClean="0"/>
              <a:t>Fifth level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06182D02-C89C-6640-A009-5473240AD2D0}" type="datetime2">
              <a:rPr lang="en-GB" smtClean="0"/>
              <a:t>Friday, 22 April 16</a:t>
            </a:fld>
            <a:endParaRPr lang="fi-FI" dirty="0"/>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r>
              <a:rPr lang="en-US" smtClean="0"/>
              <a:t>Introduction to RNA-seq</a:t>
            </a:r>
            <a:endParaRPr lang="en-US" dirty="0"/>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6EFD1E12-28FE-0048-AE2F-A944ECEB4398}" type="slidenum">
              <a:rPr lang="uk-UA" smtClean="0"/>
              <a:pPr/>
              <a:t>‹#›</a:t>
            </a:fld>
            <a:r>
              <a:rPr lang="pl-PL" smtClean="0"/>
              <a:t> </a:t>
            </a:r>
            <a:endParaRPr lang="uk-UA"/>
          </a:p>
        </p:txBody>
      </p:sp>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 id="2147483683" r:id="rId18"/>
    <p:sldLayoutId id="2147483684" r:id="rId19"/>
    <p:sldLayoutId id="2147483685" r:id="rId20"/>
    <p:sldLayoutId id="2147483686" r:id="rId21"/>
    <p:sldLayoutId id="2147483687" r:id="rId22"/>
    <p:sldLayoutId id="2147483688" r:id="rId23"/>
    <p:sldLayoutId id="2147483689" r:id="rId24"/>
    <p:sldLayoutId id="2147483690" r:id="rId25"/>
    <p:sldLayoutId id="2147483691" r:id="rId26"/>
    <p:sldLayoutId id="2147483692" r:id="rId27"/>
    <p:sldLayoutId id="2147483693" r:id="rId28"/>
    <p:sldLayoutId id="2147483694" r:id="rId29"/>
    <p:sldLayoutId id="2147483695" r:id="rId30"/>
    <p:sldLayoutId id="2147483696" r:id="rId31"/>
    <p:sldLayoutId id="2147483697" r:id="rId32"/>
    <p:sldLayoutId id="2147483698" r:id="rId33"/>
    <p:sldLayoutId id="2147483699" r:id="rId34"/>
    <p:sldLayoutId id="2147483700" r:id="rId35"/>
    <p:sldLayoutId id="2147483701" r:id="rId36"/>
    <p:sldLayoutId id="2147483702" r:id="rId37"/>
    <p:sldLayoutId id="2147483703" r:id="rId38"/>
    <p:sldLayoutId id="2147483704" r:id="rId39"/>
    <p:sldLayoutId id="2147483705" r:id="rId40"/>
    <p:sldLayoutId id="2147483706" r:id="rId41"/>
    <p:sldLayoutId id="2147483707" r:id="rId42"/>
    <p:sldLayoutId id="2147483708" r:id="rId43"/>
    <p:sldLayoutId id="2147483709" r:id="rId44"/>
    <p:sldLayoutId id="2147483650" r:id="rId45"/>
    <p:sldLayoutId id="2147483652" r:id="rId46"/>
  </p:sldLayoutIdLst>
  <p:hf hdr="0"/>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8.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9.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www.compbio.dundee.ac.uk/user/pschofield/Projects/teaching_pg/workshops/RefAnnAlignment.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Piet</a:t>
            </a:r>
            <a:r>
              <a:rPr lang="en-US" dirty="0" smtClean="0"/>
              <a:t>à</a:t>
            </a:r>
            <a:r>
              <a:rPr lang="en-US" dirty="0" smtClean="0"/>
              <a:t> </a:t>
            </a:r>
            <a:r>
              <a:rPr lang="en-US" dirty="0"/>
              <a:t>Schofield</a:t>
            </a:r>
          </a:p>
        </p:txBody>
      </p:sp>
      <p:sp>
        <p:nvSpPr>
          <p:cNvPr id="4" name="Date Placeholder 3"/>
          <p:cNvSpPr>
            <a:spLocks noGrp="1"/>
          </p:cNvSpPr>
          <p:nvPr>
            <p:ph type="dt" sz="half" idx="10"/>
          </p:nvPr>
        </p:nvSpPr>
        <p:spPr/>
        <p:txBody>
          <a:bodyPr/>
          <a:lstStyle/>
          <a:p>
            <a:fld id="{890026CC-12BF-0F48-8BD5-338C1B32351F}" type="datetime2">
              <a:rPr lang="en-GB" smtClean="0"/>
              <a:t>Friday, 22 April 16</a:t>
            </a:fld>
            <a:endParaRPr lang="fi-FI" dirty="0"/>
          </a:p>
        </p:txBody>
      </p:sp>
      <p:sp>
        <p:nvSpPr>
          <p:cNvPr id="6" name="Footer Placeholder 5"/>
          <p:cNvSpPr>
            <a:spLocks noGrp="1"/>
          </p:cNvSpPr>
          <p:nvPr>
            <p:ph type="ftr" sz="quarter" idx="12"/>
          </p:nvPr>
        </p:nvSpPr>
        <p:spPr/>
        <p:txBody>
          <a:bodyPr/>
          <a:lstStyle/>
          <a:p>
            <a:r>
              <a:rPr lang="en-US" smtClean="0"/>
              <a:t>Introduction to RNA-seq</a:t>
            </a:r>
            <a:endParaRPr lang="en-US" dirty="0"/>
          </a:p>
        </p:txBody>
      </p:sp>
      <p:sp>
        <p:nvSpPr>
          <p:cNvPr id="2" name="Title 1"/>
          <p:cNvSpPr>
            <a:spLocks noGrp="1"/>
          </p:cNvSpPr>
          <p:nvPr>
            <p:ph type="title"/>
          </p:nvPr>
        </p:nvSpPr>
        <p:spPr/>
        <p:txBody>
          <a:bodyPr/>
          <a:lstStyle/>
          <a:p>
            <a:r>
              <a:rPr lang="en-US" dirty="0"/>
              <a:t>Introduction to </a:t>
            </a:r>
            <a:r>
              <a:rPr lang="en-US" dirty="0" smtClean="0"/>
              <a:t/>
            </a:r>
            <a:br>
              <a:rPr lang="en-US" dirty="0" smtClean="0"/>
            </a:br>
            <a:r>
              <a:rPr lang="en-US" dirty="0" smtClean="0"/>
              <a:t>RNA</a:t>
            </a:r>
            <a:r>
              <a:rPr lang="en-US" dirty="0"/>
              <a:t>-seq</a:t>
            </a:r>
          </a:p>
        </p:txBody>
      </p:sp>
      <p:sp>
        <p:nvSpPr>
          <p:cNvPr id="5" name="Slide Number Placeholder 4"/>
          <p:cNvSpPr>
            <a:spLocks noGrp="1"/>
          </p:cNvSpPr>
          <p:nvPr>
            <p:ph type="sldNum" sz="quarter" idx="11"/>
          </p:nvPr>
        </p:nvSpPr>
        <p:spPr/>
        <p:txBody>
          <a:bodyPr/>
          <a:lstStyle/>
          <a:p>
            <a:fld id="{6EFD1E12-28FE-0048-AE2F-A944ECEB4398}" type="slidenum">
              <a:rPr lang="uk-UA" smtClean="0"/>
              <a:t>0</a:t>
            </a:fld>
            <a:endParaRPr lang="uk-UA"/>
          </a:p>
        </p:txBody>
      </p:sp>
    </p:spTree>
    <p:extLst>
      <p:ext uri="{BB962C8B-B14F-4D97-AF65-F5344CB8AC3E}">
        <p14:creationId xmlns:p14="http://schemas.microsoft.com/office/powerpoint/2010/main" val="106010752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normAutofit/>
          </a:bodyPr>
          <a:lstStyle/>
          <a:p>
            <a:pPr algn="l"/>
            <a:r>
              <a:rPr lang="en-US" dirty="0"/>
              <a:t>“Living systems are dynamic and complex, and their behavior may be hard to predict from the properties of individual parts.”</a:t>
            </a:r>
          </a:p>
          <a:p>
            <a:pPr algn="l"/>
            <a:r>
              <a:rPr lang="en-US" dirty="0"/>
              <a:t>(Website of the Department of Systems Biology, Harvard Medical School)</a:t>
            </a:r>
          </a:p>
        </p:txBody>
      </p:sp>
      <p:sp>
        <p:nvSpPr>
          <p:cNvPr id="4" name="Date Placeholder 3"/>
          <p:cNvSpPr>
            <a:spLocks noGrp="1"/>
          </p:cNvSpPr>
          <p:nvPr>
            <p:ph type="dt" sz="half" idx="10"/>
          </p:nvPr>
        </p:nvSpPr>
        <p:spPr/>
        <p:txBody>
          <a:bodyPr/>
          <a:lstStyle/>
          <a:p>
            <a:fld id="{C864493B-85AD-D04E-868B-9A805439D0CA}" type="datetime2">
              <a:rPr lang="en-GB" smtClean="0"/>
              <a:t>Friday, 22 April 16</a:t>
            </a:fld>
            <a:endParaRPr lang="fi-FI" dirty="0"/>
          </a:p>
        </p:txBody>
      </p:sp>
      <p:sp>
        <p:nvSpPr>
          <p:cNvPr id="6" name="Slide Number Placeholder 5"/>
          <p:cNvSpPr>
            <a:spLocks noGrp="1"/>
          </p:cNvSpPr>
          <p:nvPr>
            <p:ph type="sldNum" sz="quarter" idx="11"/>
          </p:nvPr>
        </p:nvSpPr>
        <p:spPr/>
        <p:txBody>
          <a:bodyPr/>
          <a:lstStyle/>
          <a:p>
            <a:fld id="{6EFD1E12-28FE-0048-AE2F-A944ECEB4398}" type="slidenum">
              <a:rPr lang="uk-UA"/>
              <a:pPr/>
              <a:t>1</a:t>
            </a:fld>
            <a:endParaRPr lang="uk-UA"/>
          </a:p>
        </p:txBody>
      </p:sp>
      <p:sp>
        <p:nvSpPr>
          <p:cNvPr id="5" name="Footer Placeholder 4"/>
          <p:cNvSpPr>
            <a:spLocks noGrp="1"/>
          </p:cNvSpPr>
          <p:nvPr>
            <p:ph type="ftr" sz="quarter" idx="12"/>
          </p:nvPr>
        </p:nvSpPr>
        <p:spPr/>
        <p:txBody>
          <a:bodyPr/>
          <a:lstStyle/>
          <a:p>
            <a:r>
              <a:rPr lang="en-US" smtClean="0"/>
              <a:t>Introduction to RNA-seq</a:t>
            </a:r>
            <a:endParaRPr lang="en-US" dirty="0"/>
          </a:p>
        </p:txBody>
      </p:sp>
      <p:sp>
        <p:nvSpPr>
          <p:cNvPr id="2" name="Title 1"/>
          <p:cNvSpPr>
            <a:spLocks noGrp="1"/>
          </p:cNvSpPr>
          <p:nvPr>
            <p:ph type="title"/>
          </p:nvPr>
        </p:nvSpPr>
        <p:spPr/>
        <p:txBody>
          <a:bodyPr/>
          <a:lstStyle/>
          <a:p>
            <a:r>
              <a:rPr lang="en-US" dirty="0"/>
              <a:t>RNA-Seq Motivation</a:t>
            </a:r>
          </a:p>
        </p:txBody>
      </p:sp>
    </p:spTree>
    <p:extLst>
      <p:ext uri="{BB962C8B-B14F-4D97-AF65-F5344CB8AC3E}">
        <p14:creationId xmlns:p14="http://schemas.microsoft.com/office/powerpoint/2010/main" val="310305459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Transcriptome Assembly</a:t>
            </a:r>
          </a:p>
          <a:p>
            <a:pPr lvl="1"/>
            <a:r>
              <a:rPr lang="en-US" dirty="0"/>
              <a:t>Identify the sequences of the RNA’s in the sample</a:t>
            </a:r>
          </a:p>
          <a:p>
            <a:pPr lvl="1"/>
            <a:r>
              <a:rPr lang="en-US" dirty="0"/>
              <a:t>Identify rare non-canonical transcripts alternate splicing</a:t>
            </a:r>
          </a:p>
          <a:p>
            <a:pPr lvl="1"/>
            <a:r>
              <a:rPr lang="en-US" dirty="0"/>
              <a:t>Quantify relative amounts of these transcripts</a:t>
            </a:r>
          </a:p>
          <a:p>
            <a:r>
              <a:rPr lang="en-US" dirty="0"/>
              <a:t>Differential expression</a:t>
            </a:r>
          </a:p>
          <a:p>
            <a:pPr lvl="1"/>
            <a:r>
              <a:rPr lang="en-US" dirty="0"/>
              <a:t>Identify which gene/transcript change between different conditions</a:t>
            </a:r>
          </a:p>
          <a:p>
            <a:r>
              <a:rPr lang="en-US" dirty="0"/>
              <a:t>SNP and splice variant detection.</a:t>
            </a:r>
          </a:p>
        </p:txBody>
      </p:sp>
      <p:sp>
        <p:nvSpPr>
          <p:cNvPr id="3" name="Date Placeholder 2"/>
          <p:cNvSpPr>
            <a:spLocks noGrp="1"/>
          </p:cNvSpPr>
          <p:nvPr>
            <p:ph type="dt" sz="half" idx="10"/>
          </p:nvPr>
        </p:nvSpPr>
        <p:spPr/>
        <p:txBody>
          <a:bodyPr/>
          <a:lstStyle/>
          <a:p>
            <a:fld id="{7E464C45-B719-CE4B-90FF-A17C3E79437F}" type="datetime2">
              <a:rPr lang="en-GB" smtClean="0"/>
              <a:t>Friday, 22 April 16</a:t>
            </a:fld>
            <a:endParaRPr lang="fi-FI" dirty="0"/>
          </a:p>
        </p:txBody>
      </p:sp>
      <p:sp>
        <p:nvSpPr>
          <p:cNvPr id="4" name="Footer Placeholder 3"/>
          <p:cNvSpPr>
            <a:spLocks noGrp="1"/>
          </p:cNvSpPr>
          <p:nvPr>
            <p:ph type="ftr" sz="quarter" idx="11"/>
          </p:nvPr>
        </p:nvSpPr>
        <p:spPr/>
        <p:txBody>
          <a:bodyPr/>
          <a:lstStyle/>
          <a:p>
            <a:r>
              <a:rPr lang="en-US" smtClean="0"/>
              <a:t>Introduction to RNA-seq</a:t>
            </a:r>
            <a:endParaRPr lang="en-US" dirty="0"/>
          </a:p>
        </p:txBody>
      </p:sp>
      <p:sp>
        <p:nvSpPr>
          <p:cNvPr id="5" name="Slide Number Placeholder 4"/>
          <p:cNvSpPr>
            <a:spLocks noGrp="1"/>
          </p:cNvSpPr>
          <p:nvPr>
            <p:ph type="sldNum" sz="quarter" idx="12"/>
          </p:nvPr>
        </p:nvSpPr>
        <p:spPr/>
        <p:txBody>
          <a:bodyPr/>
          <a:lstStyle/>
          <a:p>
            <a:fld id="{6EFD1E12-28FE-0048-AE2F-A944ECEB4398}" type="slidenum">
              <a:rPr lang="uk-UA"/>
              <a:t>2</a:t>
            </a:fld>
            <a:endParaRPr lang="uk-UA"/>
          </a:p>
        </p:txBody>
      </p:sp>
      <p:sp>
        <p:nvSpPr>
          <p:cNvPr id="6" name="Title 5"/>
          <p:cNvSpPr>
            <a:spLocks noGrp="1"/>
          </p:cNvSpPr>
          <p:nvPr>
            <p:ph type="title"/>
          </p:nvPr>
        </p:nvSpPr>
        <p:spPr/>
        <p:txBody>
          <a:bodyPr/>
          <a:lstStyle/>
          <a:p>
            <a:r>
              <a:rPr lang="en-US" dirty="0" smtClean="0"/>
              <a:t>Applications of RNA-seq</a:t>
            </a:r>
            <a:endParaRPr lang="en-US" dirty="0"/>
          </a:p>
        </p:txBody>
      </p:sp>
    </p:spTree>
    <p:extLst>
      <p:ext uri="{BB962C8B-B14F-4D97-AF65-F5344CB8AC3E}">
        <p14:creationId xmlns:p14="http://schemas.microsoft.com/office/powerpoint/2010/main" val="329373950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Whole transcriptome</a:t>
            </a:r>
          </a:p>
          <a:p>
            <a:pPr lvl="1"/>
            <a:r>
              <a:rPr lang="en-US" dirty="0"/>
              <a:t>but can be targeted at specific regions</a:t>
            </a:r>
          </a:p>
          <a:p>
            <a:r>
              <a:rPr lang="en-US" dirty="0"/>
              <a:t>Disadvantages of microarrays</a:t>
            </a:r>
          </a:p>
          <a:p>
            <a:pPr lvl="1"/>
            <a:r>
              <a:rPr lang="en-US" dirty="0"/>
              <a:t>probes decided on in advance, can only detect what you look for</a:t>
            </a:r>
          </a:p>
          <a:p>
            <a:pPr lvl="1"/>
            <a:r>
              <a:rPr lang="en-US" dirty="0"/>
              <a:t>complicated normalisation required to account for within and between array technical variation</a:t>
            </a:r>
          </a:p>
          <a:p>
            <a:r>
              <a:rPr lang="en-US" dirty="0"/>
              <a:t>Perceived advantages of RNA-seq</a:t>
            </a:r>
          </a:p>
          <a:p>
            <a:pPr lvl="1"/>
            <a:r>
              <a:rPr lang="en-US" dirty="0"/>
              <a:t>probe free, whole transcriptome discovery</a:t>
            </a:r>
          </a:p>
          <a:p>
            <a:pPr lvl="1"/>
            <a:r>
              <a:rPr lang="en-US" dirty="0"/>
              <a:t>"simpler" more direct measure of transcripts counts</a:t>
            </a:r>
          </a:p>
          <a:p>
            <a:pPr lvl="1"/>
            <a:r>
              <a:rPr lang="en-US" dirty="0"/>
              <a:t>novel organisms with no existing arrays</a:t>
            </a:r>
          </a:p>
        </p:txBody>
      </p:sp>
      <p:sp>
        <p:nvSpPr>
          <p:cNvPr id="3" name="Date Placeholder 2"/>
          <p:cNvSpPr>
            <a:spLocks noGrp="1"/>
          </p:cNvSpPr>
          <p:nvPr>
            <p:ph type="dt" sz="half" idx="10"/>
          </p:nvPr>
        </p:nvSpPr>
        <p:spPr/>
        <p:txBody>
          <a:bodyPr/>
          <a:lstStyle/>
          <a:p>
            <a:fld id="{1A1B85FA-BAD1-6F4E-A04D-056057EEDDAF}" type="datetime2">
              <a:rPr lang="en-GB" smtClean="0"/>
              <a:t>Friday, 22 April 16</a:t>
            </a:fld>
            <a:endParaRPr lang="fi-FI" dirty="0"/>
          </a:p>
        </p:txBody>
      </p:sp>
      <p:sp>
        <p:nvSpPr>
          <p:cNvPr id="4" name="Footer Placeholder 3"/>
          <p:cNvSpPr>
            <a:spLocks noGrp="1"/>
          </p:cNvSpPr>
          <p:nvPr>
            <p:ph type="ftr" sz="quarter" idx="11"/>
          </p:nvPr>
        </p:nvSpPr>
        <p:spPr/>
        <p:txBody>
          <a:bodyPr/>
          <a:lstStyle/>
          <a:p>
            <a:r>
              <a:rPr lang="en-US" smtClean="0"/>
              <a:t>Introduction to RNA-seq</a:t>
            </a:r>
            <a:endParaRPr lang="en-US" dirty="0"/>
          </a:p>
        </p:txBody>
      </p:sp>
      <p:sp>
        <p:nvSpPr>
          <p:cNvPr id="5" name="Slide Number Placeholder 4"/>
          <p:cNvSpPr>
            <a:spLocks noGrp="1"/>
          </p:cNvSpPr>
          <p:nvPr>
            <p:ph type="sldNum" sz="quarter" idx="12"/>
          </p:nvPr>
        </p:nvSpPr>
        <p:spPr/>
        <p:txBody>
          <a:bodyPr/>
          <a:lstStyle/>
          <a:p>
            <a:fld id="{6EFD1E12-28FE-0048-AE2F-A944ECEB4398}" type="slidenum">
              <a:rPr lang="uk-UA"/>
              <a:t>3</a:t>
            </a:fld>
            <a:endParaRPr lang="uk-UA"/>
          </a:p>
        </p:txBody>
      </p:sp>
      <p:sp>
        <p:nvSpPr>
          <p:cNvPr id="6" name="Title 5"/>
          <p:cNvSpPr>
            <a:spLocks noGrp="1"/>
          </p:cNvSpPr>
          <p:nvPr>
            <p:ph type="title"/>
          </p:nvPr>
        </p:nvSpPr>
        <p:spPr/>
        <p:txBody>
          <a:bodyPr/>
          <a:lstStyle/>
          <a:p>
            <a:r>
              <a:rPr lang="en-US" dirty="0" smtClean="0"/>
              <a:t>RNA-seq </a:t>
            </a:r>
            <a:r>
              <a:rPr lang="en-US" dirty="0" err="1" smtClean="0"/>
              <a:t>vs</a:t>
            </a:r>
            <a:r>
              <a:rPr lang="en-US" dirty="0" smtClean="0"/>
              <a:t> MICROARRAY</a:t>
            </a:r>
            <a:endParaRPr lang="en-US" dirty="0"/>
          </a:p>
        </p:txBody>
      </p:sp>
    </p:spTree>
    <p:extLst>
      <p:ext uri="{BB962C8B-B14F-4D97-AF65-F5344CB8AC3E}">
        <p14:creationId xmlns:p14="http://schemas.microsoft.com/office/powerpoint/2010/main" val="81138486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DA2D72-CED4-7A48-9229-45346B833840}" type="datetime2">
              <a:rPr lang="en-GB" smtClean="0"/>
              <a:t>Friday, 22 April 16</a:t>
            </a:fld>
            <a:endParaRPr lang="fi-FI" dirty="0"/>
          </a:p>
        </p:txBody>
      </p:sp>
      <p:sp>
        <p:nvSpPr>
          <p:cNvPr id="3" name="Footer Placeholder 2"/>
          <p:cNvSpPr>
            <a:spLocks noGrp="1"/>
          </p:cNvSpPr>
          <p:nvPr>
            <p:ph type="ftr" sz="quarter" idx="11"/>
          </p:nvPr>
        </p:nvSpPr>
        <p:spPr/>
        <p:txBody>
          <a:bodyPr/>
          <a:lstStyle/>
          <a:p>
            <a:r>
              <a:rPr lang="en-US" smtClean="0"/>
              <a:t>Introduction to RNA-seq</a:t>
            </a:r>
            <a:endParaRPr lang="en-US" dirty="0"/>
          </a:p>
        </p:txBody>
      </p:sp>
      <p:sp>
        <p:nvSpPr>
          <p:cNvPr id="4" name="Slide Number Placeholder 3"/>
          <p:cNvSpPr>
            <a:spLocks noGrp="1"/>
          </p:cNvSpPr>
          <p:nvPr>
            <p:ph type="sldNum" sz="quarter" idx="12"/>
          </p:nvPr>
        </p:nvSpPr>
        <p:spPr/>
        <p:txBody>
          <a:bodyPr/>
          <a:lstStyle/>
          <a:p>
            <a:fld id="{6EFD1E12-28FE-0048-AE2F-A944ECEB4398}" type="slidenum">
              <a:rPr lang="uk-UA"/>
              <a:t>4</a:t>
            </a:fld>
            <a:endParaRPr lang="uk-UA"/>
          </a:p>
        </p:txBody>
      </p:sp>
      <p:sp>
        <p:nvSpPr>
          <p:cNvPr id="5" name="Rounded Rectangle 4"/>
          <p:cNvSpPr/>
          <p:nvPr/>
        </p:nvSpPr>
        <p:spPr>
          <a:xfrm>
            <a:off x="196168" y="334959"/>
            <a:ext cx="1482541" cy="69783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Library prep</a:t>
            </a:r>
          </a:p>
        </p:txBody>
      </p:sp>
      <p:sp>
        <p:nvSpPr>
          <p:cNvPr id="6" name="Rounded Rectangle 5"/>
          <p:cNvSpPr/>
          <p:nvPr/>
        </p:nvSpPr>
        <p:spPr>
          <a:xfrm>
            <a:off x="1836474" y="334961"/>
            <a:ext cx="1482541" cy="69783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Sequencing</a:t>
            </a:r>
          </a:p>
        </p:txBody>
      </p:sp>
      <p:sp>
        <p:nvSpPr>
          <p:cNvPr id="7" name="Rounded Rectangle 6"/>
          <p:cNvSpPr/>
          <p:nvPr/>
        </p:nvSpPr>
        <p:spPr>
          <a:xfrm>
            <a:off x="1858163" y="1809881"/>
            <a:ext cx="1460853" cy="69783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Quality </a:t>
            </a:r>
          </a:p>
          <a:p>
            <a:pPr algn="ctr"/>
            <a:r>
              <a:rPr lang="en-US" dirty="0"/>
              <a:t>Control</a:t>
            </a:r>
          </a:p>
        </p:txBody>
      </p:sp>
      <p:sp>
        <p:nvSpPr>
          <p:cNvPr id="8" name="Rounded Rectangle 7"/>
          <p:cNvSpPr/>
          <p:nvPr/>
        </p:nvSpPr>
        <p:spPr>
          <a:xfrm>
            <a:off x="1858163" y="3096153"/>
            <a:ext cx="1460854" cy="69783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Alignment</a:t>
            </a:r>
          </a:p>
        </p:txBody>
      </p:sp>
      <p:sp>
        <p:nvSpPr>
          <p:cNvPr id="9" name="Rounded Rectangle 8"/>
          <p:cNvSpPr/>
          <p:nvPr/>
        </p:nvSpPr>
        <p:spPr>
          <a:xfrm>
            <a:off x="4835243" y="1801032"/>
            <a:ext cx="1292610" cy="69783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Transcript Assembly</a:t>
            </a:r>
          </a:p>
        </p:txBody>
      </p:sp>
      <p:sp>
        <p:nvSpPr>
          <p:cNvPr id="10" name="Rounded Rectangle 9"/>
          <p:cNvSpPr/>
          <p:nvPr/>
        </p:nvSpPr>
        <p:spPr>
          <a:xfrm>
            <a:off x="1853742" y="4303583"/>
            <a:ext cx="1465273" cy="69783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Feature</a:t>
            </a:r>
          </a:p>
          <a:p>
            <a:pPr algn="ctr"/>
            <a:r>
              <a:rPr lang="en-US" dirty="0"/>
              <a:t> Assignment</a:t>
            </a:r>
          </a:p>
        </p:txBody>
      </p:sp>
      <p:sp>
        <p:nvSpPr>
          <p:cNvPr id="11" name="Rounded Rectangle 10"/>
          <p:cNvSpPr/>
          <p:nvPr/>
        </p:nvSpPr>
        <p:spPr>
          <a:xfrm>
            <a:off x="1853742" y="5463118"/>
            <a:ext cx="1465274" cy="69783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Expression Analysis</a:t>
            </a:r>
          </a:p>
        </p:txBody>
      </p:sp>
      <p:sp>
        <p:nvSpPr>
          <p:cNvPr id="12" name="Rounded Rectangle 11"/>
          <p:cNvSpPr/>
          <p:nvPr/>
        </p:nvSpPr>
        <p:spPr>
          <a:xfrm>
            <a:off x="4486916" y="5242999"/>
            <a:ext cx="1821434" cy="109465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Gene Set/Pathway</a:t>
            </a:r>
          </a:p>
          <a:p>
            <a:pPr algn="ctr"/>
            <a:r>
              <a:rPr lang="en-US" dirty="0"/>
              <a:t>Analysis</a:t>
            </a:r>
          </a:p>
        </p:txBody>
      </p:sp>
      <p:cxnSp>
        <p:nvCxnSpPr>
          <p:cNvPr id="14" name="Straight Arrow Connector 13"/>
          <p:cNvCxnSpPr>
            <a:stCxn id="5" idx="3"/>
            <a:endCxn id="6" idx="1"/>
          </p:cNvCxnSpPr>
          <p:nvPr/>
        </p:nvCxnSpPr>
        <p:spPr>
          <a:xfrm>
            <a:off x="1678709" y="683878"/>
            <a:ext cx="157765" cy="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a:stCxn id="6" idx="2"/>
            <a:endCxn id="7" idx="0"/>
          </p:cNvCxnSpPr>
          <p:nvPr/>
        </p:nvCxnSpPr>
        <p:spPr>
          <a:xfrm>
            <a:off x="2577745" y="1032799"/>
            <a:ext cx="10845" cy="77708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a:stCxn id="7" idx="3"/>
            <a:endCxn id="9" idx="1"/>
          </p:cNvCxnSpPr>
          <p:nvPr/>
        </p:nvCxnSpPr>
        <p:spPr>
          <a:xfrm flipV="1">
            <a:off x="3319016" y="2149951"/>
            <a:ext cx="1516227" cy="884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a:stCxn id="7" idx="2"/>
            <a:endCxn id="8" idx="0"/>
          </p:cNvCxnSpPr>
          <p:nvPr/>
        </p:nvCxnSpPr>
        <p:spPr>
          <a:xfrm>
            <a:off x="2588590" y="2507719"/>
            <a:ext cx="0" cy="58843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Elbow Connector 26"/>
          <p:cNvCxnSpPr>
            <a:stCxn id="9" idx="2"/>
            <a:endCxn id="10" idx="3"/>
          </p:cNvCxnSpPr>
          <p:nvPr/>
        </p:nvCxnSpPr>
        <p:spPr>
          <a:xfrm rot="5400000">
            <a:off x="3323466" y="2494420"/>
            <a:ext cx="2153632" cy="2162533"/>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a:stCxn id="8" idx="2"/>
            <a:endCxn id="10" idx="0"/>
          </p:cNvCxnSpPr>
          <p:nvPr/>
        </p:nvCxnSpPr>
        <p:spPr>
          <a:xfrm flipH="1">
            <a:off x="2586379" y="3793991"/>
            <a:ext cx="2211" cy="50959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a:stCxn id="10" idx="2"/>
            <a:endCxn id="11" idx="0"/>
          </p:cNvCxnSpPr>
          <p:nvPr/>
        </p:nvCxnSpPr>
        <p:spPr>
          <a:xfrm>
            <a:off x="2586379" y="5001421"/>
            <a:ext cx="0" cy="46169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74" name="TextBox 73"/>
          <p:cNvSpPr txBox="1"/>
          <p:nvPr/>
        </p:nvSpPr>
        <p:spPr>
          <a:xfrm>
            <a:off x="2588590" y="1252880"/>
            <a:ext cx="1087031" cy="369332"/>
          </a:xfrm>
          <a:prstGeom prst="rect">
            <a:avLst/>
          </a:prstGeom>
          <a:noFill/>
        </p:spPr>
        <p:txBody>
          <a:bodyPr wrap="none" rtlCol="0">
            <a:spAutoFit/>
          </a:bodyPr>
          <a:lstStyle/>
          <a:p>
            <a:r>
              <a:rPr lang="en-US" dirty="0"/>
              <a:t>fastq files</a:t>
            </a:r>
          </a:p>
        </p:txBody>
      </p:sp>
      <p:sp>
        <p:nvSpPr>
          <p:cNvPr id="75" name="TextBox 74"/>
          <p:cNvSpPr txBox="1"/>
          <p:nvPr/>
        </p:nvSpPr>
        <p:spPr>
          <a:xfrm>
            <a:off x="3558281" y="1770281"/>
            <a:ext cx="1087031" cy="369332"/>
          </a:xfrm>
          <a:prstGeom prst="rect">
            <a:avLst/>
          </a:prstGeom>
          <a:noFill/>
        </p:spPr>
        <p:txBody>
          <a:bodyPr wrap="none" rtlCol="0">
            <a:spAutoFit/>
          </a:bodyPr>
          <a:lstStyle/>
          <a:p>
            <a:r>
              <a:rPr lang="en-US" dirty="0"/>
              <a:t>fastq files</a:t>
            </a:r>
          </a:p>
        </p:txBody>
      </p:sp>
      <p:sp>
        <p:nvSpPr>
          <p:cNvPr id="76" name="TextBox 75"/>
          <p:cNvSpPr txBox="1"/>
          <p:nvPr/>
        </p:nvSpPr>
        <p:spPr>
          <a:xfrm>
            <a:off x="2762224" y="2578259"/>
            <a:ext cx="1087031" cy="369332"/>
          </a:xfrm>
          <a:prstGeom prst="rect">
            <a:avLst/>
          </a:prstGeom>
          <a:noFill/>
        </p:spPr>
        <p:txBody>
          <a:bodyPr wrap="none" rtlCol="0">
            <a:spAutoFit/>
          </a:bodyPr>
          <a:lstStyle/>
          <a:p>
            <a:r>
              <a:rPr lang="en-US" dirty="0"/>
              <a:t>fastq files</a:t>
            </a:r>
          </a:p>
        </p:txBody>
      </p:sp>
      <p:sp>
        <p:nvSpPr>
          <p:cNvPr id="77" name="TextBox 76"/>
          <p:cNvSpPr txBox="1"/>
          <p:nvPr/>
        </p:nvSpPr>
        <p:spPr>
          <a:xfrm>
            <a:off x="3852416" y="4243956"/>
            <a:ext cx="1199630" cy="369332"/>
          </a:xfrm>
          <a:prstGeom prst="rect">
            <a:avLst/>
          </a:prstGeom>
          <a:noFill/>
        </p:spPr>
        <p:txBody>
          <a:bodyPr wrap="none" rtlCol="0">
            <a:spAutoFit/>
          </a:bodyPr>
          <a:lstStyle/>
          <a:p>
            <a:r>
              <a:rPr lang="en-US" dirty="0"/>
              <a:t>gtf/gff files</a:t>
            </a:r>
          </a:p>
        </p:txBody>
      </p:sp>
      <p:cxnSp>
        <p:nvCxnSpPr>
          <p:cNvPr id="90" name="Straight Arrow Connector 89"/>
          <p:cNvCxnSpPr>
            <a:endCxn id="8" idx="3"/>
          </p:cNvCxnSpPr>
          <p:nvPr/>
        </p:nvCxnSpPr>
        <p:spPr>
          <a:xfrm flipH="1" flipV="1">
            <a:off x="3319017" y="3445072"/>
            <a:ext cx="3208930" cy="109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91" name="TextBox 90"/>
          <p:cNvSpPr txBox="1"/>
          <p:nvPr/>
        </p:nvSpPr>
        <p:spPr>
          <a:xfrm>
            <a:off x="3950244" y="3075739"/>
            <a:ext cx="986042" cy="369332"/>
          </a:xfrm>
          <a:prstGeom prst="rect">
            <a:avLst/>
          </a:prstGeom>
          <a:noFill/>
        </p:spPr>
        <p:txBody>
          <a:bodyPr wrap="none" rtlCol="0">
            <a:spAutoFit/>
          </a:bodyPr>
          <a:lstStyle/>
          <a:p>
            <a:r>
              <a:rPr lang="en-US" dirty="0"/>
              <a:t>fasta file</a:t>
            </a:r>
          </a:p>
        </p:txBody>
      </p:sp>
      <p:cxnSp>
        <p:nvCxnSpPr>
          <p:cNvPr id="95" name="Elbow Connector 94"/>
          <p:cNvCxnSpPr>
            <a:stCxn id="8" idx="1"/>
            <a:endCxn id="11" idx="1"/>
          </p:cNvCxnSpPr>
          <p:nvPr/>
        </p:nvCxnSpPr>
        <p:spPr>
          <a:xfrm rot="10800000" flipV="1">
            <a:off x="1853743" y="3445071"/>
            <a:ext cx="4421" cy="2366965"/>
          </a:xfrm>
          <a:prstGeom prst="bentConnector3">
            <a:avLst>
              <a:gd name="adj1" fmla="val 6533363"/>
            </a:avLst>
          </a:prstGeom>
          <a:ln>
            <a:tailEnd type="arrow"/>
          </a:ln>
        </p:spPr>
        <p:style>
          <a:lnRef idx="2">
            <a:schemeClr val="accent1"/>
          </a:lnRef>
          <a:fillRef idx="0">
            <a:schemeClr val="accent1"/>
          </a:fillRef>
          <a:effectRef idx="1">
            <a:schemeClr val="accent1"/>
          </a:effectRef>
          <a:fontRef idx="minor">
            <a:schemeClr val="tx1"/>
          </a:fontRef>
        </p:style>
      </p:cxnSp>
      <p:sp>
        <p:nvSpPr>
          <p:cNvPr id="108" name="Snip Single Corner Rectangle 107"/>
          <p:cNvSpPr/>
          <p:nvPr/>
        </p:nvSpPr>
        <p:spPr>
          <a:xfrm>
            <a:off x="7310854" y="3058043"/>
            <a:ext cx="1569761" cy="776244"/>
          </a:xfrm>
          <a:prstGeom prst="snip1Rect">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Reference</a:t>
            </a:r>
          </a:p>
          <a:p>
            <a:pPr algn="ctr"/>
            <a:r>
              <a:rPr lang="en-US" dirty="0"/>
              <a:t>Sequence</a:t>
            </a:r>
          </a:p>
        </p:txBody>
      </p:sp>
      <p:sp>
        <p:nvSpPr>
          <p:cNvPr id="109" name="Snip Single Corner Rectangle 108"/>
          <p:cNvSpPr/>
          <p:nvPr/>
        </p:nvSpPr>
        <p:spPr>
          <a:xfrm>
            <a:off x="7310854" y="4281872"/>
            <a:ext cx="1569761" cy="741261"/>
          </a:xfrm>
          <a:prstGeom prst="snip1Rect">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Reference</a:t>
            </a:r>
          </a:p>
          <a:p>
            <a:pPr algn="ctr"/>
            <a:r>
              <a:rPr lang="en-US" dirty="0"/>
              <a:t>Annotation</a:t>
            </a:r>
          </a:p>
        </p:txBody>
      </p:sp>
      <p:cxnSp>
        <p:nvCxnSpPr>
          <p:cNvPr id="111" name="Straight Connector 110"/>
          <p:cNvCxnSpPr>
            <a:stCxn id="108" idx="2"/>
          </p:cNvCxnSpPr>
          <p:nvPr/>
        </p:nvCxnSpPr>
        <p:spPr>
          <a:xfrm flipH="1">
            <a:off x="5799731" y="3446165"/>
            <a:ext cx="151112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3" name="Straight Connector 112"/>
          <p:cNvCxnSpPr>
            <a:stCxn id="109" idx="2"/>
          </p:cNvCxnSpPr>
          <p:nvPr/>
        </p:nvCxnSpPr>
        <p:spPr>
          <a:xfrm flipH="1">
            <a:off x="5481549" y="4652503"/>
            <a:ext cx="1829305" cy="0"/>
          </a:xfrm>
          <a:prstGeom prst="line">
            <a:avLst/>
          </a:prstGeom>
        </p:spPr>
        <p:style>
          <a:lnRef idx="2">
            <a:schemeClr val="accent1"/>
          </a:lnRef>
          <a:fillRef idx="0">
            <a:schemeClr val="accent1"/>
          </a:fillRef>
          <a:effectRef idx="1">
            <a:schemeClr val="accent1"/>
          </a:effectRef>
          <a:fontRef idx="minor">
            <a:schemeClr val="tx1"/>
          </a:fontRef>
        </p:style>
      </p:cxnSp>
      <p:sp>
        <p:nvSpPr>
          <p:cNvPr id="116" name="Snip Single Corner Rectangle 115"/>
          <p:cNvSpPr/>
          <p:nvPr/>
        </p:nvSpPr>
        <p:spPr>
          <a:xfrm>
            <a:off x="7310854" y="5419695"/>
            <a:ext cx="1569761" cy="741261"/>
          </a:xfrm>
          <a:prstGeom prst="snip1Rect">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Functional</a:t>
            </a:r>
          </a:p>
          <a:p>
            <a:pPr algn="ctr"/>
            <a:r>
              <a:rPr lang="en-US" dirty="0"/>
              <a:t>Reference</a:t>
            </a:r>
          </a:p>
        </p:txBody>
      </p:sp>
      <p:cxnSp>
        <p:nvCxnSpPr>
          <p:cNvPr id="118" name="Straight Arrow Connector 117"/>
          <p:cNvCxnSpPr>
            <a:stCxn id="11" idx="3"/>
            <a:endCxn id="12" idx="1"/>
          </p:cNvCxnSpPr>
          <p:nvPr/>
        </p:nvCxnSpPr>
        <p:spPr>
          <a:xfrm flipV="1">
            <a:off x="3319016" y="5790326"/>
            <a:ext cx="1167900" cy="2171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0" name="Straight Arrow Connector 119"/>
          <p:cNvCxnSpPr>
            <a:stCxn id="116" idx="2"/>
            <a:endCxn id="12" idx="3"/>
          </p:cNvCxnSpPr>
          <p:nvPr/>
        </p:nvCxnSpPr>
        <p:spPr>
          <a:xfrm flipH="1">
            <a:off x="6308350" y="5790326"/>
            <a:ext cx="100250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38" name="TextBox 137"/>
          <p:cNvSpPr txBox="1"/>
          <p:nvPr/>
        </p:nvSpPr>
        <p:spPr>
          <a:xfrm>
            <a:off x="2600312" y="3874624"/>
            <a:ext cx="1075309" cy="369332"/>
          </a:xfrm>
          <a:prstGeom prst="rect">
            <a:avLst/>
          </a:prstGeom>
          <a:noFill/>
        </p:spPr>
        <p:txBody>
          <a:bodyPr wrap="none" rtlCol="0">
            <a:spAutoFit/>
          </a:bodyPr>
          <a:lstStyle/>
          <a:p>
            <a:r>
              <a:rPr lang="en-US" dirty="0"/>
              <a:t>bam/sam</a:t>
            </a:r>
          </a:p>
        </p:txBody>
      </p:sp>
      <p:sp>
        <p:nvSpPr>
          <p:cNvPr id="139" name="TextBox 138"/>
          <p:cNvSpPr txBox="1"/>
          <p:nvPr/>
        </p:nvSpPr>
        <p:spPr>
          <a:xfrm>
            <a:off x="1928893" y="5050363"/>
            <a:ext cx="1390124" cy="369332"/>
          </a:xfrm>
          <a:prstGeom prst="rect">
            <a:avLst/>
          </a:prstGeom>
          <a:noFill/>
        </p:spPr>
        <p:txBody>
          <a:bodyPr wrap="none" rtlCol="0">
            <a:spAutoFit/>
          </a:bodyPr>
          <a:lstStyle/>
          <a:p>
            <a:r>
              <a:rPr lang="en-US" dirty="0"/>
              <a:t>count matrix</a:t>
            </a:r>
          </a:p>
        </p:txBody>
      </p:sp>
      <p:sp>
        <p:nvSpPr>
          <p:cNvPr id="142" name="TextBox 141"/>
          <p:cNvSpPr txBox="1"/>
          <p:nvPr/>
        </p:nvSpPr>
        <p:spPr>
          <a:xfrm>
            <a:off x="6308350" y="5211872"/>
            <a:ext cx="1123888" cy="1200329"/>
          </a:xfrm>
          <a:prstGeom prst="rect">
            <a:avLst/>
          </a:prstGeom>
          <a:noFill/>
        </p:spPr>
        <p:txBody>
          <a:bodyPr wrap="none" rtlCol="0">
            <a:spAutoFit/>
          </a:bodyPr>
          <a:lstStyle/>
          <a:p>
            <a:r>
              <a:rPr lang="en-US" dirty="0"/>
              <a:t>KEGGdb</a:t>
            </a:r>
          </a:p>
          <a:p>
            <a:r>
              <a:rPr lang="en-US" dirty="0"/>
              <a:t>GOdb</a:t>
            </a:r>
          </a:p>
          <a:p>
            <a:r>
              <a:rPr lang="en-US" dirty="0"/>
              <a:t>STRINGdb</a:t>
            </a:r>
          </a:p>
          <a:p>
            <a:r>
              <a:rPr lang="en-US" dirty="0"/>
              <a:t>etc.</a:t>
            </a:r>
          </a:p>
        </p:txBody>
      </p:sp>
      <p:sp>
        <p:nvSpPr>
          <p:cNvPr id="143" name="TextBox 142"/>
          <p:cNvSpPr txBox="1"/>
          <p:nvPr/>
        </p:nvSpPr>
        <p:spPr>
          <a:xfrm>
            <a:off x="3354994" y="5463118"/>
            <a:ext cx="1190500" cy="646331"/>
          </a:xfrm>
          <a:prstGeom prst="rect">
            <a:avLst/>
          </a:prstGeom>
          <a:noFill/>
        </p:spPr>
        <p:txBody>
          <a:bodyPr wrap="none" rtlCol="0">
            <a:spAutoFit/>
          </a:bodyPr>
          <a:lstStyle/>
          <a:p>
            <a:r>
              <a:rPr lang="en-US" dirty="0"/>
              <a:t>Expression</a:t>
            </a:r>
          </a:p>
          <a:p>
            <a:r>
              <a:rPr lang="en-US" dirty="0"/>
              <a:t>Results</a:t>
            </a:r>
          </a:p>
        </p:txBody>
      </p:sp>
      <p:sp>
        <p:nvSpPr>
          <p:cNvPr id="145" name="TextBox 144"/>
          <p:cNvSpPr txBox="1"/>
          <p:nvPr/>
        </p:nvSpPr>
        <p:spPr>
          <a:xfrm>
            <a:off x="4486916" y="298773"/>
            <a:ext cx="2574393" cy="954107"/>
          </a:xfrm>
          <a:prstGeom prst="rect">
            <a:avLst/>
          </a:prstGeom>
          <a:noFill/>
        </p:spPr>
        <p:txBody>
          <a:bodyPr wrap="none" rtlCol="0">
            <a:spAutoFit/>
          </a:bodyPr>
          <a:lstStyle/>
          <a:p>
            <a:r>
              <a:rPr lang="en-US" sz="2800" dirty="0"/>
              <a:t>RNA-seq Data </a:t>
            </a:r>
          </a:p>
          <a:p>
            <a:r>
              <a:rPr lang="en-US" sz="2800" dirty="0"/>
              <a:t>Generic Analysis</a:t>
            </a:r>
          </a:p>
        </p:txBody>
      </p:sp>
      <p:sp>
        <p:nvSpPr>
          <p:cNvPr id="150" name="Rounded Rectangle 149"/>
          <p:cNvSpPr/>
          <p:nvPr/>
        </p:nvSpPr>
        <p:spPr>
          <a:xfrm>
            <a:off x="196168" y="4281872"/>
            <a:ext cx="1311768" cy="60299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SNP </a:t>
            </a:r>
            <a:r>
              <a:rPr lang="en-US" dirty="0" smtClean="0"/>
              <a:t>calling</a:t>
            </a:r>
            <a:endParaRPr lang="en-US" dirty="0"/>
          </a:p>
        </p:txBody>
      </p:sp>
      <p:cxnSp>
        <p:nvCxnSpPr>
          <p:cNvPr id="154" name="Elbow Connector 153"/>
          <p:cNvCxnSpPr>
            <a:stCxn id="138" idx="1"/>
            <a:endCxn id="150" idx="0"/>
          </p:cNvCxnSpPr>
          <p:nvPr/>
        </p:nvCxnSpPr>
        <p:spPr>
          <a:xfrm rot="10800000" flipV="1">
            <a:off x="852052" y="4059290"/>
            <a:ext cx="1748260" cy="222582"/>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sp>
        <p:nvSpPr>
          <p:cNvPr id="159" name="TextBox 158"/>
          <p:cNvSpPr txBox="1"/>
          <p:nvPr/>
        </p:nvSpPr>
        <p:spPr>
          <a:xfrm>
            <a:off x="7013678" y="1967902"/>
            <a:ext cx="1940255" cy="923330"/>
          </a:xfrm>
          <a:prstGeom prst="rect">
            <a:avLst/>
          </a:prstGeom>
          <a:noFill/>
        </p:spPr>
        <p:txBody>
          <a:bodyPr wrap="none" rtlCol="0">
            <a:spAutoFit/>
          </a:bodyPr>
          <a:lstStyle/>
          <a:p>
            <a:pPr algn="ctr"/>
            <a:r>
              <a:rPr lang="en-US" dirty="0"/>
              <a:t>Third Party </a:t>
            </a:r>
          </a:p>
          <a:p>
            <a:pPr algn="ctr"/>
            <a:r>
              <a:rPr lang="en-US" dirty="0"/>
              <a:t>Curated Reference</a:t>
            </a:r>
          </a:p>
          <a:p>
            <a:pPr algn="ctr"/>
            <a:r>
              <a:rPr lang="en-US" dirty="0"/>
              <a:t>Data</a:t>
            </a:r>
          </a:p>
        </p:txBody>
      </p:sp>
    </p:spTree>
    <p:extLst>
      <p:ext uri="{BB962C8B-B14F-4D97-AF65-F5344CB8AC3E}">
        <p14:creationId xmlns:p14="http://schemas.microsoft.com/office/powerpoint/2010/main" val="26025112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normAutofit/>
          </a:bodyPr>
          <a:lstStyle/>
          <a:p>
            <a:pPr algn="l"/>
            <a:r>
              <a:rPr lang="en-US" sz="2400" dirty="0"/>
              <a:t>“For measurements to be meaningful, however, they must retain their connection to the theoretical and instrumental context from which they were derived. “</a:t>
            </a:r>
          </a:p>
          <a:p>
            <a:pPr algn="l"/>
            <a:r>
              <a:rPr lang="en-US" sz="2400" dirty="0"/>
              <a:t>(Houle et. al. 2011 Q. Rev. Biol.)</a:t>
            </a:r>
          </a:p>
        </p:txBody>
      </p:sp>
      <p:sp>
        <p:nvSpPr>
          <p:cNvPr id="4" name="Date Placeholder 3"/>
          <p:cNvSpPr>
            <a:spLocks noGrp="1"/>
          </p:cNvSpPr>
          <p:nvPr>
            <p:ph type="dt" sz="half" idx="10"/>
          </p:nvPr>
        </p:nvSpPr>
        <p:spPr/>
        <p:txBody>
          <a:bodyPr/>
          <a:lstStyle/>
          <a:p>
            <a:fld id="{F510F8DA-176D-024F-9E86-7F2AB11420FE}" type="datetime2">
              <a:rPr lang="en-GB" smtClean="0"/>
              <a:t>Friday, 22 April 16</a:t>
            </a:fld>
            <a:endParaRPr lang="fi-FI" dirty="0"/>
          </a:p>
        </p:txBody>
      </p:sp>
      <p:sp>
        <p:nvSpPr>
          <p:cNvPr id="6" name="Slide Number Placeholder 5"/>
          <p:cNvSpPr>
            <a:spLocks noGrp="1"/>
          </p:cNvSpPr>
          <p:nvPr>
            <p:ph type="sldNum" sz="quarter" idx="11"/>
          </p:nvPr>
        </p:nvSpPr>
        <p:spPr/>
        <p:txBody>
          <a:bodyPr/>
          <a:lstStyle/>
          <a:p>
            <a:fld id="{6EFD1E12-28FE-0048-AE2F-A944ECEB4398}" type="slidenum">
              <a:rPr lang="uk-UA"/>
              <a:t>5</a:t>
            </a:fld>
            <a:endParaRPr lang="uk-UA"/>
          </a:p>
        </p:txBody>
      </p:sp>
      <p:sp>
        <p:nvSpPr>
          <p:cNvPr id="5" name="Footer Placeholder 4"/>
          <p:cNvSpPr>
            <a:spLocks noGrp="1"/>
          </p:cNvSpPr>
          <p:nvPr>
            <p:ph type="ftr" sz="quarter" idx="12"/>
          </p:nvPr>
        </p:nvSpPr>
        <p:spPr/>
        <p:txBody>
          <a:bodyPr/>
          <a:lstStyle/>
          <a:p>
            <a:r>
              <a:rPr lang="en-US" smtClean="0"/>
              <a:t>Introduction to RNA-seq</a:t>
            </a:r>
            <a:endParaRPr lang="en-US" dirty="0"/>
          </a:p>
        </p:txBody>
      </p:sp>
      <p:sp>
        <p:nvSpPr>
          <p:cNvPr id="2" name="Title 1"/>
          <p:cNvSpPr>
            <a:spLocks noGrp="1"/>
          </p:cNvSpPr>
          <p:nvPr>
            <p:ph type="title"/>
          </p:nvPr>
        </p:nvSpPr>
        <p:spPr/>
        <p:txBody>
          <a:bodyPr/>
          <a:lstStyle/>
          <a:p>
            <a:r>
              <a:rPr lang="en-US" dirty="0"/>
              <a:t>RNA-Seq Library Prep</a:t>
            </a:r>
          </a:p>
        </p:txBody>
      </p:sp>
    </p:spTree>
    <p:extLst>
      <p:ext uri="{BB962C8B-B14F-4D97-AF65-F5344CB8AC3E}">
        <p14:creationId xmlns:p14="http://schemas.microsoft.com/office/powerpoint/2010/main" val="390175274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RNAsteps.jpg"/>
          <p:cNvPicPr>
            <a:picLocks noGrp="1" noChangeAspect="1"/>
          </p:cNvPicPr>
          <p:nvPr>
            <p:ph idx="1"/>
          </p:nvPr>
        </p:nvPicPr>
        <p:blipFill>
          <a:blip r:embed="rId3">
            <a:extLst>
              <a:ext uri="{28A0092B-C50C-407E-A947-70E740481C1C}">
                <a14:useLocalDpi xmlns:a14="http://schemas.microsoft.com/office/drawing/2010/main" val="0"/>
              </a:ext>
            </a:extLst>
          </a:blip>
          <a:srcRect l="-35656" r="-35656"/>
          <a:stretch>
            <a:fillRect/>
          </a:stretch>
        </p:blipFill>
        <p:spPr>
          <a:xfrm>
            <a:off x="297846" y="1719071"/>
            <a:ext cx="8407893" cy="4407408"/>
          </a:xfrm>
        </p:spPr>
      </p:pic>
      <p:sp>
        <p:nvSpPr>
          <p:cNvPr id="4" name="Date Placeholder 3"/>
          <p:cNvSpPr>
            <a:spLocks noGrp="1"/>
          </p:cNvSpPr>
          <p:nvPr>
            <p:ph type="dt" sz="half" idx="10"/>
          </p:nvPr>
        </p:nvSpPr>
        <p:spPr/>
        <p:txBody>
          <a:bodyPr/>
          <a:lstStyle/>
          <a:p>
            <a:fld id="{BB61524C-FDED-6C4B-BB92-EE20FA0ECDEB}" type="datetime2">
              <a:rPr lang="en-GB" smtClean="0"/>
              <a:t>Friday, 22 April 16</a:t>
            </a:fld>
            <a:endParaRPr lang="fi-FI" dirty="0"/>
          </a:p>
        </p:txBody>
      </p:sp>
      <p:sp>
        <p:nvSpPr>
          <p:cNvPr id="5" name="Footer Placeholder 4"/>
          <p:cNvSpPr>
            <a:spLocks noGrp="1"/>
          </p:cNvSpPr>
          <p:nvPr>
            <p:ph type="ftr" sz="quarter" idx="11"/>
          </p:nvPr>
        </p:nvSpPr>
        <p:spPr/>
        <p:txBody>
          <a:body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p>
            <a:fld id="{6EFD1E12-28FE-0048-AE2F-A944ECEB4398}" type="slidenum">
              <a:rPr lang="uk-UA"/>
              <a:t>6</a:t>
            </a:fld>
            <a:endParaRPr lang="uk-UA"/>
          </a:p>
        </p:txBody>
      </p:sp>
      <p:sp>
        <p:nvSpPr>
          <p:cNvPr id="2" name="Title 1"/>
          <p:cNvSpPr>
            <a:spLocks noGrp="1"/>
          </p:cNvSpPr>
          <p:nvPr>
            <p:ph type="title"/>
          </p:nvPr>
        </p:nvSpPr>
        <p:spPr/>
        <p:txBody>
          <a:bodyPr/>
          <a:lstStyle/>
          <a:p>
            <a:r>
              <a:rPr lang="en-US" dirty="0" smtClean="0"/>
              <a:t>Library Preparation</a:t>
            </a:r>
            <a:endParaRPr lang="en-US" dirty="0"/>
          </a:p>
        </p:txBody>
      </p:sp>
      <p:sp>
        <p:nvSpPr>
          <p:cNvPr id="7" name="Text Placeholder 6"/>
          <p:cNvSpPr>
            <a:spLocks noGrp="1"/>
          </p:cNvSpPr>
          <p:nvPr>
            <p:ph type="body" sz="half" idx="4294967295"/>
          </p:nvPr>
        </p:nvSpPr>
        <p:spPr>
          <a:xfrm>
            <a:off x="2849881" y="6059718"/>
            <a:ext cx="5780365" cy="484895"/>
          </a:xfrm>
        </p:spPr>
        <p:txBody>
          <a:bodyPr/>
          <a:lstStyle/>
          <a:p>
            <a:pPr marL="45720" indent="0" algn="r">
              <a:buNone/>
            </a:pPr>
            <a:r>
              <a:rPr lang="en-US" dirty="0"/>
              <a:t>Image van Dijk et. al. (2014) Exp Cell Res</a:t>
            </a:r>
          </a:p>
        </p:txBody>
      </p:sp>
    </p:spTree>
    <p:extLst>
      <p:ext uri="{BB962C8B-B14F-4D97-AF65-F5344CB8AC3E}">
        <p14:creationId xmlns:p14="http://schemas.microsoft.com/office/powerpoint/2010/main" val="137269254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Enrich for non ribosomal RNA</a:t>
            </a:r>
          </a:p>
          <a:p>
            <a:pPr lvl="1"/>
            <a:r>
              <a:rPr lang="en-US" dirty="0"/>
              <a:t>~75% of RNA is ribosomal RNAs (rRNA)</a:t>
            </a:r>
          </a:p>
          <a:p>
            <a:pPr lvl="1"/>
            <a:r>
              <a:rPr lang="en-US" dirty="0"/>
              <a:t>~10% of RNA is transfer RNAs (tRNA) </a:t>
            </a:r>
          </a:p>
          <a:p>
            <a:pPr lvl="1"/>
            <a:r>
              <a:rPr lang="en-US" dirty="0"/>
              <a:t>~2% of RNA is protein coding messenger RNAs mRNA</a:t>
            </a:r>
          </a:p>
          <a:p>
            <a:pPr lvl="1"/>
            <a:r>
              <a:rPr lang="en-US" dirty="0"/>
              <a:t>Remainder is mix of small and long non-coding mirRNA, snoRNA, lncRNA etc. (Jackson et. al. FASEB J. 2000 )</a:t>
            </a:r>
          </a:p>
          <a:p>
            <a:r>
              <a:rPr lang="en-US" dirty="0" smtClean="0"/>
              <a:t>Fragment</a:t>
            </a:r>
            <a:endParaRPr lang="en-US" dirty="0"/>
          </a:p>
          <a:p>
            <a:pPr lvl="1"/>
            <a:r>
              <a:rPr lang="en-US" dirty="0"/>
              <a:t>Add primers</a:t>
            </a:r>
          </a:p>
          <a:p>
            <a:r>
              <a:rPr lang="en-US" dirty="0"/>
              <a:t>Reverse transcribe</a:t>
            </a:r>
          </a:p>
          <a:p>
            <a:pPr lvl="1"/>
            <a:r>
              <a:rPr lang="en-US" dirty="0"/>
              <a:t>Can produce strand specific cDNA’s</a:t>
            </a:r>
          </a:p>
          <a:p>
            <a:r>
              <a:rPr lang="en-US" dirty="0"/>
              <a:t>Amplify what is left</a:t>
            </a:r>
          </a:p>
          <a:p>
            <a:pPr lvl="1"/>
            <a:r>
              <a:rPr lang="en-US" dirty="0"/>
              <a:t>PCR can introduce bias</a:t>
            </a:r>
          </a:p>
          <a:p>
            <a:r>
              <a:rPr lang="en-US" dirty="0"/>
              <a:t>Then sequence</a:t>
            </a:r>
          </a:p>
          <a:p>
            <a:pPr lvl="1"/>
            <a:r>
              <a:rPr lang="en-US" dirty="0"/>
              <a:t>more often than not these days with Illumina</a:t>
            </a:r>
          </a:p>
        </p:txBody>
      </p:sp>
      <p:sp>
        <p:nvSpPr>
          <p:cNvPr id="3" name="Date Placeholder 2"/>
          <p:cNvSpPr>
            <a:spLocks noGrp="1"/>
          </p:cNvSpPr>
          <p:nvPr>
            <p:ph type="dt" sz="half" idx="10"/>
          </p:nvPr>
        </p:nvSpPr>
        <p:spPr/>
        <p:txBody>
          <a:bodyPr/>
          <a:lstStyle/>
          <a:p>
            <a:fld id="{305A0031-CC43-7241-91D6-B1561B64ACD4}" type="datetime2">
              <a:rPr lang="en-GB" smtClean="0"/>
              <a:t>Friday, 22 April 16</a:t>
            </a:fld>
            <a:endParaRPr lang="fi-FI" dirty="0"/>
          </a:p>
        </p:txBody>
      </p:sp>
      <p:sp>
        <p:nvSpPr>
          <p:cNvPr id="4" name="Footer Placeholder 3"/>
          <p:cNvSpPr>
            <a:spLocks noGrp="1"/>
          </p:cNvSpPr>
          <p:nvPr>
            <p:ph type="ftr" sz="quarter" idx="11"/>
          </p:nvPr>
        </p:nvSpPr>
        <p:spPr/>
        <p:txBody>
          <a:bodyPr/>
          <a:lstStyle/>
          <a:p>
            <a:r>
              <a:rPr lang="en-US" smtClean="0"/>
              <a:t>Introduction to RNA-seq</a:t>
            </a:r>
            <a:endParaRPr lang="en-US" dirty="0"/>
          </a:p>
        </p:txBody>
      </p:sp>
      <p:sp>
        <p:nvSpPr>
          <p:cNvPr id="5" name="Slide Number Placeholder 4"/>
          <p:cNvSpPr>
            <a:spLocks noGrp="1"/>
          </p:cNvSpPr>
          <p:nvPr>
            <p:ph type="sldNum" sz="quarter" idx="12"/>
          </p:nvPr>
        </p:nvSpPr>
        <p:spPr/>
        <p:txBody>
          <a:bodyPr/>
          <a:lstStyle/>
          <a:p>
            <a:fld id="{6EFD1E12-28FE-0048-AE2F-A944ECEB4398}" type="slidenum">
              <a:rPr lang="uk-UA"/>
              <a:t>7</a:t>
            </a:fld>
            <a:endParaRPr lang="uk-UA"/>
          </a:p>
        </p:txBody>
      </p:sp>
      <p:sp>
        <p:nvSpPr>
          <p:cNvPr id="6" name="Title 5"/>
          <p:cNvSpPr>
            <a:spLocks noGrp="1"/>
          </p:cNvSpPr>
          <p:nvPr>
            <p:ph type="title"/>
          </p:nvPr>
        </p:nvSpPr>
        <p:spPr/>
        <p:txBody>
          <a:bodyPr/>
          <a:lstStyle/>
          <a:p>
            <a:r>
              <a:rPr lang="en-US" dirty="0" smtClean="0"/>
              <a:t>Library Preparation</a:t>
            </a:r>
            <a:endParaRPr lang="en-US" dirty="0"/>
          </a:p>
        </p:txBody>
      </p:sp>
    </p:spTree>
    <p:extLst>
      <p:ext uri="{BB962C8B-B14F-4D97-AF65-F5344CB8AC3E}">
        <p14:creationId xmlns:p14="http://schemas.microsoft.com/office/powerpoint/2010/main" val="174538655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Deplete the rRNA</a:t>
            </a:r>
          </a:p>
          <a:p>
            <a:pPr lvl="1"/>
            <a:r>
              <a:rPr lang="en-US" dirty="0"/>
              <a:t>Ribo-Zero kits remove ribosomal RNA (rRNA) using a hybridization/bead capture procedure that selectively binds rRNA species using </a:t>
            </a:r>
            <a:r>
              <a:rPr lang="en-US" dirty="0" err="1"/>
              <a:t>biotinylated</a:t>
            </a:r>
            <a:r>
              <a:rPr lang="en-US" dirty="0"/>
              <a:t> capture probes. </a:t>
            </a:r>
            <a:endParaRPr lang="en-US" dirty="0" smtClean="0"/>
          </a:p>
          <a:p>
            <a:pPr lvl="1"/>
            <a:r>
              <a:rPr lang="en-US" dirty="0" smtClean="0"/>
              <a:t>Will leave non-</a:t>
            </a:r>
            <a:r>
              <a:rPr lang="en-US" dirty="0" err="1" smtClean="0"/>
              <a:t>polyadenylated</a:t>
            </a:r>
            <a:r>
              <a:rPr lang="en-US" dirty="0" smtClean="0"/>
              <a:t> species </a:t>
            </a:r>
            <a:r>
              <a:rPr lang="en-US" dirty="0" err="1" smtClean="0"/>
              <a:t>miRNA</a:t>
            </a:r>
            <a:r>
              <a:rPr lang="en-US" dirty="0" smtClean="0"/>
              <a:t>, snoRNA etc.</a:t>
            </a:r>
            <a:endParaRPr lang="en-US" dirty="0" smtClean="0"/>
          </a:p>
          <a:p>
            <a:r>
              <a:rPr lang="en-US" dirty="0" smtClean="0"/>
              <a:t>Poly-A </a:t>
            </a:r>
            <a:r>
              <a:rPr lang="en-US" dirty="0" err="1" smtClean="0"/>
              <a:t>pulldown</a:t>
            </a:r>
            <a:endParaRPr lang="en-US" dirty="0" smtClean="0"/>
          </a:p>
          <a:p>
            <a:pPr lvl="1"/>
            <a:r>
              <a:rPr lang="en-US" dirty="0"/>
              <a:t>Poly(A) enrichment involves the capture of the 3´-end of </a:t>
            </a:r>
            <a:r>
              <a:rPr lang="en-US" dirty="0" err="1"/>
              <a:t>polyadenylated</a:t>
            </a:r>
            <a:r>
              <a:rPr lang="en-US" dirty="0"/>
              <a:t> RNA, typically using </a:t>
            </a:r>
            <a:r>
              <a:rPr lang="en-US" dirty="0" err="1"/>
              <a:t>oligo</a:t>
            </a:r>
            <a:r>
              <a:rPr lang="en-US" dirty="0"/>
              <a:t>(</a:t>
            </a:r>
            <a:r>
              <a:rPr lang="en-US" dirty="0" err="1"/>
              <a:t>dT</a:t>
            </a:r>
            <a:r>
              <a:rPr lang="en-US" dirty="0"/>
              <a:t>) columns. If the RNA to be enriched is of high </a:t>
            </a:r>
            <a:r>
              <a:rPr lang="en-US" dirty="0" smtClean="0"/>
              <a:t>quality, </a:t>
            </a:r>
            <a:r>
              <a:rPr lang="en-US" dirty="0"/>
              <a:t>then most of the mRNA will be recovered. </a:t>
            </a:r>
            <a:endParaRPr lang="en-US" dirty="0" smtClean="0"/>
          </a:p>
          <a:p>
            <a:pPr lvl="1"/>
            <a:r>
              <a:rPr lang="en-US" dirty="0" smtClean="0"/>
              <a:t>If protein coding and many (majority) lncRNA are the focus this may give clearer signal</a:t>
            </a:r>
            <a:endParaRPr lang="en-US" dirty="0" smtClean="0"/>
          </a:p>
          <a:p>
            <a:pPr marL="45720" indent="0">
              <a:buNone/>
            </a:pPr>
            <a:endParaRPr lang="en-US" dirty="0"/>
          </a:p>
          <a:p>
            <a:endParaRPr lang="en-US" dirty="0"/>
          </a:p>
          <a:p>
            <a:endParaRPr lang="en-US" dirty="0"/>
          </a:p>
          <a:p>
            <a:endParaRPr lang="en-US" dirty="0"/>
          </a:p>
        </p:txBody>
      </p:sp>
      <p:sp>
        <p:nvSpPr>
          <p:cNvPr id="3" name="Date Placeholder 2"/>
          <p:cNvSpPr>
            <a:spLocks noGrp="1"/>
          </p:cNvSpPr>
          <p:nvPr>
            <p:ph type="dt" sz="half" idx="10"/>
          </p:nvPr>
        </p:nvSpPr>
        <p:spPr/>
        <p:txBody>
          <a:bodyPr/>
          <a:lstStyle/>
          <a:p>
            <a:fld id="{CB3D1ED7-7DBF-1440-BF3C-9195D8080454}" type="datetime2">
              <a:rPr lang="en-GB" smtClean="0"/>
              <a:t>Friday, 22 April 16</a:t>
            </a:fld>
            <a:endParaRPr lang="fi-FI" dirty="0"/>
          </a:p>
        </p:txBody>
      </p:sp>
      <p:sp>
        <p:nvSpPr>
          <p:cNvPr id="4" name="Footer Placeholder 3"/>
          <p:cNvSpPr>
            <a:spLocks noGrp="1"/>
          </p:cNvSpPr>
          <p:nvPr>
            <p:ph type="ftr" sz="quarter" idx="11"/>
          </p:nvPr>
        </p:nvSpPr>
        <p:spPr/>
        <p:txBody>
          <a:bodyPr/>
          <a:lstStyle/>
          <a:p>
            <a:r>
              <a:rPr lang="en-US" smtClean="0"/>
              <a:t>Introduction to RNA-seq</a:t>
            </a:r>
            <a:endParaRPr lang="en-US" dirty="0"/>
          </a:p>
        </p:txBody>
      </p:sp>
      <p:sp>
        <p:nvSpPr>
          <p:cNvPr id="5" name="Slide Number Placeholder 4"/>
          <p:cNvSpPr>
            <a:spLocks noGrp="1"/>
          </p:cNvSpPr>
          <p:nvPr>
            <p:ph type="sldNum" sz="quarter" idx="12"/>
          </p:nvPr>
        </p:nvSpPr>
        <p:spPr/>
        <p:txBody>
          <a:bodyPr/>
          <a:lstStyle/>
          <a:p>
            <a:fld id="{6EFD1E12-28FE-0048-AE2F-A944ECEB4398}" type="slidenum">
              <a:rPr lang="uk-UA"/>
              <a:t>8</a:t>
            </a:fld>
            <a:endParaRPr lang="uk-UA"/>
          </a:p>
        </p:txBody>
      </p:sp>
      <p:sp>
        <p:nvSpPr>
          <p:cNvPr id="6" name="Title 5"/>
          <p:cNvSpPr>
            <a:spLocks noGrp="1"/>
          </p:cNvSpPr>
          <p:nvPr>
            <p:ph type="title"/>
          </p:nvPr>
        </p:nvSpPr>
        <p:spPr/>
        <p:txBody>
          <a:bodyPr/>
          <a:lstStyle/>
          <a:p>
            <a:r>
              <a:rPr lang="en-US" dirty="0" smtClean="0"/>
              <a:t>MRNA enrichment/RRNA Depletion </a:t>
            </a:r>
            <a:endParaRPr lang="en-US" dirty="0"/>
          </a:p>
        </p:txBody>
      </p:sp>
    </p:spTree>
    <p:extLst>
      <p:ext uri="{BB962C8B-B14F-4D97-AF65-F5344CB8AC3E}">
        <p14:creationId xmlns:p14="http://schemas.microsoft.com/office/powerpoint/2010/main" val="408019069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maturetranscript.jpg"/>
          <p:cNvPicPr>
            <a:picLocks noGrp="1" noChangeAspect="1"/>
          </p:cNvPicPr>
          <p:nvPr>
            <p:ph idx="1"/>
          </p:nvPr>
        </p:nvPicPr>
        <p:blipFill>
          <a:blip r:embed="rId3">
            <a:extLst>
              <a:ext uri="{28A0092B-C50C-407E-A947-70E740481C1C}">
                <a14:useLocalDpi xmlns:a14="http://schemas.microsoft.com/office/drawing/2010/main" val="0"/>
              </a:ext>
            </a:extLst>
          </a:blip>
          <a:srcRect l="-3478" r="-3478"/>
          <a:stretch>
            <a:fillRect/>
          </a:stretch>
        </p:blipFill>
        <p:spPr>
          <a:xfrm>
            <a:off x="381000" y="1719071"/>
            <a:ext cx="7983645" cy="4185018"/>
          </a:xfrm>
        </p:spPr>
      </p:pic>
      <p:sp>
        <p:nvSpPr>
          <p:cNvPr id="4" name="Date Placeholder 3"/>
          <p:cNvSpPr>
            <a:spLocks noGrp="1"/>
          </p:cNvSpPr>
          <p:nvPr>
            <p:ph type="dt" sz="half" idx="10"/>
          </p:nvPr>
        </p:nvSpPr>
        <p:spPr/>
        <p:txBody>
          <a:bodyPr/>
          <a:lstStyle/>
          <a:p>
            <a:fld id="{2BB4F369-C946-FC43-BC0F-CD8F303DA13F}" type="datetime2">
              <a:rPr lang="en-GB" smtClean="0"/>
              <a:t>Friday, 22 April 16</a:t>
            </a:fld>
            <a:endParaRPr lang="fi-FI" dirty="0"/>
          </a:p>
        </p:txBody>
      </p:sp>
      <p:sp>
        <p:nvSpPr>
          <p:cNvPr id="7" name="Footer Placeholder 6"/>
          <p:cNvSpPr>
            <a:spLocks noGrp="1"/>
          </p:cNvSpPr>
          <p:nvPr>
            <p:ph type="ftr" sz="quarter" idx="11"/>
          </p:nvPr>
        </p:nvSpPr>
        <p:spPr/>
        <p:txBody>
          <a:bodyPr/>
          <a:lstStyle/>
          <a:p>
            <a:r>
              <a:rPr lang="en-US" smtClean="0"/>
              <a:t>Introduction to RNA-seq</a:t>
            </a:r>
            <a:endParaRPr lang="en-US" dirty="0"/>
          </a:p>
        </p:txBody>
      </p:sp>
      <p:sp>
        <p:nvSpPr>
          <p:cNvPr id="8" name="Slide Number Placeholder 7"/>
          <p:cNvSpPr>
            <a:spLocks noGrp="1"/>
          </p:cNvSpPr>
          <p:nvPr>
            <p:ph type="sldNum" sz="quarter" idx="12"/>
          </p:nvPr>
        </p:nvSpPr>
        <p:spPr/>
        <p:txBody>
          <a:bodyPr/>
          <a:lstStyle/>
          <a:p>
            <a:fld id="{6EFD1E12-28FE-0048-AE2F-A944ECEB4398}" type="slidenum">
              <a:rPr lang="uk-UA"/>
              <a:t>9</a:t>
            </a:fld>
            <a:endParaRPr lang="uk-UA"/>
          </a:p>
        </p:txBody>
      </p:sp>
      <p:sp>
        <p:nvSpPr>
          <p:cNvPr id="2" name="Title 1"/>
          <p:cNvSpPr>
            <a:spLocks noGrp="1"/>
          </p:cNvSpPr>
          <p:nvPr>
            <p:ph type="title"/>
          </p:nvPr>
        </p:nvSpPr>
        <p:spPr/>
        <p:txBody>
          <a:bodyPr/>
          <a:lstStyle/>
          <a:p>
            <a:r>
              <a:rPr lang="en-US" dirty="0" smtClean="0"/>
              <a:t>pre </a:t>
            </a:r>
            <a:r>
              <a:rPr lang="en-US" dirty="0" err="1" smtClean="0"/>
              <a:t>vs</a:t>
            </a:r>
            <a:r>
              <a:rPr lang="en-US" dirty="0" smtClean="0"/>
              <a:t> mature mRNA</a:t>
            </a:r>
            <a:endParaRPr lang="en-US" dirty="0"/>
          </a:p>
        </p:txBody>
      </p:sp>
      <p:sp>
        <p:nvSpPr>
          <p:cNvPr id="5" name="Text Placeholder 4"/>
          <p:cNvSpPr>
            <a:spLocks noGrp="1"/>
          </p:cNvSpPr>
          <p:nvPr>
            <p:ph type="body" sz="half" idx="4294967295"/>
          </p:nvPr>
        </p:nvSpPr>
        <p:spPr>
          <a:xfrm>
            <a:off x="0" y="5934075"/>
            <a:ext cx="8229600" cy="323850"/>
          </a:xfrm>
        </p:spPr>
        <p:txBody>
          <a:bodyPr>
            <a:normAutofit fontScale="92500" lnSpcReduction="20000"/>
          </a:bodyPr>
          <a:lstStyle/>
          <a:p>
            <a:pPr marL="45720" indent="0" algn="r">
              <a:buNone/>
            </a:pPr>
            <a:r>
              <a:rPr lang="en-US" dirty="0"/>
              <a:t>Image https://cnx.org/contents/TkuNUJis@3/Transcription</a:t>
            </a:r>
          </a:p>
        </p:txBody>
      </p:sp>
    </p:spTree>
    <p:extLst>
      <p:ext uri="{BB962C8B-B14F-4D97-AF65-F5344CB8AC3E}">
        <p14:creationId xmlns:p14="http://schemas.microsoft.com/office/powerpoint/2010/main" val="403368107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p:cNvSpPr/>
          <p:nvPr/>
        </p:nvSpPr>
        <p:spPr>
          <a:xfrm>
            <a:off x="4669266" y="2471474"/>
            <a:ext cx="3017844" cy="3509221"/>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2" name="Rectangle 31"/>
          <p:cNvSpPr/>
          <p:nvPr/>
        </p:nvSpPr>
        <p:spPr>
          <a:xfrm>
            <a:off x="832980" y="2471474"/>
            <a:ext cx="3017844" cy="3509221"/>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Content Placeholder 1"/>
          <p:cNvSpPr>
            <a:spLocks noGrp="1"/>
          </p:cNvSpPr>
          <p:nvPr>
            <p:ph idx="1"/>
          </p:nvPr>
        </p:nvSpPr>
        <p:spPr/>
        <p:txBody>
          <a:bodyPr/>
          <a:lstStyle/>
          <a:p>
            <a:pPr marL="0" indent="0">
              <a:buNone/>
            </a:pPr>
            <a:r>
              <a:rPr lang="en-US" dirty="0"/>
              <a:t>Generally however sequencing is not quantitative it is proportional because sample is scale up to a fix volume</a:t>
            </a:r>
          </a:p>
          <a:p>
            <a:pPr lvl="1"/>
            <a:endParaRPr lang="en-US" dirty="0"/>
          </a:p>
        </p:txBody>
      </p:sp>
      <p:sp>
        <p:nvSpPr>
          <p:cNvPr id="3" name="Date Placeholder 2"/>
          <p:cNvSpPr>
            <a:spLocks noGrp="1"/>
          </p:cNvSpPr>
          <p:nvPr>
            <p:ph type="dt" sz="half" idx="10"/>
          </p:nvPr>
        </p:nvSpPr>
        <p:spPr/>
        <p:txBody>
          <a:bodyPr/>
          <a:lstStyle/>
          <a:p>
            <a:fld id="{CBA77867-A2FA-1A4B-A8C1-E7554678113D}" type="datetime2">
              <a:rPr lang="en-GB" smtClean="0"/>
              <a:t>Friday, 22 April 16</a:t>
            </a:fld>
            <a:endParaRPr lang="fi-FI" dirty="0"/>
          </a:p>
        </p:txBody>
      </p:sp>
      <p:sp>
        <p:nvSpPr>
          <p:cNvPr id="4" name="Footer Placeholder 3"/>
          <p:cNvSpPr>
            <a:spLocks noGrp="1"/>
          </p:cNvSpPr>
          <p:nvPr>
            <p:ph type="ftr" sz="quarter" idx="11"/>
          </p:nvPr>
        </p:nvSpPr>
        <p:spPr/>
        <p:txBody>
          <a:bodyPr/>
          <a:lstStyle/>
          <a:p>
            <a:r>
              <a:rPr lang="en-US" smtClean="0"/>
              <a:t>Introduction to RNA-seq</a:t>
            </a:r>
            <a:endParaRPr lang="en-US" dirty="0"/>
          </a:p>
        </p:txBody>
      </p:sp>
      <p:sp>
        <p:nvSpPr>
          <p:cNvPr id="5" name="Slide Number Placeholder 4"/>
          <p:cNvSpPr>
            <a:spLocks noGrp="1"/>
          </p:cNvSpPr>
          <p:nvPr>
            <p:ph type="sldNum" sz="quarter" idx="12"/>
          </p:nvPr>
        </p:nvSpPr>
        <p:spPr/>
        <p:txBody>
          <a:bodyPr/>
          <a:lstStyle/>
          <a:p>
            <a:fld id="{6EFD1E12-28FE-0048-AE2F-A944ECEB4398}" type="slidenum">
              <a:rPr lang="uk-UA"/>
              <a:t>10</a:t>
            </a:fld>
            <a:endParaRPr lang="uk-UA"/>
          </a:p>
        </p:txBody>
      </p:sp>
      <p:sp>
        <p:nvSpPr>
          <p:cNvPr id="31" name="Title 30"/>
          <p:cNvSpPr>
            <a:spLocks noGrp="1"/>
          </p:cNvSpPr>
          <p:nvPr>
            <p:ph type="title"/>
          </p:nvPr>
        </p:nvSpPr>
        <p:spPr/>
        <p:txBody>
          <a:bodyPr/>
          <a:lstStyle/>
          <a:p>
            <a:r>
              <a:rPr lang="en-US" dirty="0" smtClean="0"/>
              <a:t>Relative GENE </a:t>
            </a:r>
            <a:r>
              <a:rPr lang="en-US" dirty="0" err="1" smtClean="0"/>
              <a:t>EXPRESSion</a:t>
            </a:r>
            <a:endParaRPr lang="en-US" dirty="0"/>
          </a:p>
        </p:txBody>
      </p:sp>
      <p:grpSp>
        <p:nvGrpSpPr>
          <p:cNvPr id="33" name="Group 32"/>
          <p:cNvGrpSpPr/>
          <p:nvPr/>
        </p:nvGrpSpPr>
        <p:grpSpPr>
          <a:xfrm>
            <a:off x="1050516" y="2677613"/>
            <a:ext cx="6448407" cy="2982623"/>
            <a:chOff x="1050516" y="3281021"/>
            <a:chExt cx="6448407" cy="2982623"/>
          </a:xfrm>
        </p:grpSpPr>
        <p:sp>
          <p:nvSpPr>
            <p:cNvPr id="6" name="Rectangle 5"/>
            <p:cNvSpPr/>
            <p:nvPr/>
          </p:nvSpPr>
          <p:spPr>
            <a:xfrm>
              <a:off x="1371943" y="5311569"/>
              <a:ext cx="415503" cy="572316"/>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1371943" y="4864691"/>
              <a:ext cx="415503" cy="446878"/>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flipV="1">
              <a:off x="1371943" y="4524132"/>
              <a:ext cx="415503" cy="340559"/>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Rectangle 8"/>
            <p:cNvSpPr/>
            <p:nvPr/>
          </p:nvSpPr>
          <p:spPr>
            <a:xfrm>
              <a:off x="1371943" y="4077254"/>
              <a:ext cx="415503" cy="44687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14" name="Group 13"/>
            <p:cNvGrpSpPr/>
            <p:nvPr/>
          </p:nvGrpSpPr>
          <p:grpSpPr>
            <a:xfrm>
              <a:off x="5244459" y="5156679"/>
              <a:ext cx="415503" cy="734191"/>
              <a:chOff x="2120158" y="3791096"/>
              <a:chExt cx="415503" cy="1806631"/>
            </a:xfrm>
          </p:grpSpPr>
          <p:sp>
            <p:nvSpPr>
              <p:cNvPr id="10" name="Rectangle 9"/>
              <p:cNvSpPr/>
              <p:nvPr/>
            </p:nvSpPr>
            <p:spPr>
              <a:xfrm>
                <a:off x="2120158" y="5025411"/>
                <a:ext cx="415503" cy="572316"/>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Rectangle 10"/>
              <p:cNvSpPr/>
              <p:nvPr/>
            </p:nvSpPr>
            <p:spPr>
              <a:xfrm>
                <a:off x="2120158" y="4578533"/>
                <a:ext cx="415503" cy="446878"/>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Rectangle 11"/>
              <p:cNvSpPr/>
              <p:nvPr/>
            </p:nvSpPr>
            <p:spPr>
              <a:xfrm flipV="1">
                <a:off x="2120158" y="4237974"/>
                <a:ext cx="415503" cy="340559"/>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12"/>
              <p:cNvSpPr/>
              <p:nvPr/>
            </p:nvSpPr>
            <p:spPr>
              <a:xfrm>
                <a:off x="2120158" y="3791096"/>
                <a:ext cx="415503" cy="44687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15" name="Group 14"/>
            <p:cNvGrpSpPr/>
            <p:nvPr/>
          </p:nvGrpSpPr>
          <p:grpSpPr>
            <a:xfrm>
              <a:off x="2708697" y="3281021"/>
              <a:ext cx="415503" cy="2602864"/>
              <a:chOff x="2120158" y="3791096"/>
              <a:chExt cx="415503" cy="1806631"/>
            </a:xfrm>
          </p:grpSpPr>
          <p:sp>
            <p:nvSpPr>
              <p:cNvPr id="16" name="Rectangle 15"/>
              <p:cNvSpPr/>
              <p:nvPr/>
            </p:nvSpPr>
            <p:spPr>
              <a:xfrm>
                <a:off x="2120158" y="5025411"/>
                <a:ext cx="415503" cy="572316"/>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Rectangle 16"/>
              <p:cNvSpPr/>
              <p:nvPr/>
            </p:nvSpPr>
            <p:spPr>
              <a:xfrm>
                <a:off x="2120158" y="4578533"/>
                <a:ext cx="415503" cy="446878"/>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Rectangle 17"/>
              <p:cNvSpPr/>
              <p:nvPr/>
            </p:nvSpPr>
            <p:spPr>
              <a:xfrm flipV="1">
                <a:off x="2120158" y="4237974"/>
                <a:ext cx="415503" cy="340559"/>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Rectangle 18"/>
              <p:cNvSpPr/>
              <p:nvPr/>
            </p:nvSpPr>
            <p:spPr>
              <a:xfrm>
                <a:off x="2120158" y="3791096"/>
                <a:ext cx="415503" cy="44687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20" name="Group 19"/>
            <p:cNvGrpSpPr/>
            <p:nvPr/>
          </p:nvGrpSpPr>
          <p:grpSpPr>
            <a:xfrm>
              <a:off x="6720506" y="3288007"/>
              <a:ext cx="415503" cy="2602864"/>
              <a:chOff x="2120158" y="3791096"/>
              <a:chExt cx="415503" cy="1806631"/>
            </a:xfrm>
          </p:grpSpPr>
          <p:sp>
            <p:nvSpPr>
              <p:cNvPr id="21" name="Rectangle 20"/>
              <p:cNvSpPr/>
              <p:nvPr/>
            </p:nvSpPr>
            <p:spPr>
              <a:xfrm>
                <a:off x="2120158" y="5025411"/>
                <a:ext cx="415503" cy="572316"/>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2" name="Rectangle 21"/>
              <p:cNvSpPr/>
              <p:nvPr/>
            </p:nvSpPr>
            <p:spPr>
              <a:xfrm>
                <a:off x="2120158" y="4578533"/>
                <a:ext cx="415503" cy="446878"/>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ectangle 22"/>
              <p:cNvSpPr/>
              <p:nvPr/>
            </p:nvSpPr>
            <p:spPr>
              <a:xfrm flipV="1">
                <a:off x="2120158" y="4237974"/>
                <a:ext cx="415503" cy="340559"/>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4" name="Rectangle 23"/>
              <p:cNvSpPr/>
              <p:nvPr/>
            </p:nvSpPr>
            <p:spPr>
              <a:xfrm>
                <a:off x="2120158" y="3791096"/>
                <a:ext cx="415503" cy="44687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5" name="TextBox 24"/>
            <p:cNvSpPr txBox="1"/>
            <p:nvPr/>
          </p:nvSpPr>
          <p:spPr>
            <a:xfrm>
              <a:off x="1648153" y="3288007"/>
              <a:ext cx="1060544" cy="369332"/>
            </a:xfrm>
            <a:prstGeom prst="rect">
              <a:avLst/>
            </a:prstGeom>
            <a:noFill/>
          </p:spPr>
          <p:txBody>
            <a:bodyPr wrap="none" rtlCol="0">
              <a:spAutoFit/>
            </a:bodyPr>
            <a:lstStyle/>
            <a:p>
              <a:r>
                <a:rPr lang="en-US" dirty="0"/>
                <a:t>Sample A</a:t>
              </a:r>
            </a:p>
          </p:txBody>
        </p:sp>
        <p:sp>
          <p:nvSpPr>
            <p:cNvPr id="26" name="TextBox 25"/>
            <p:cNvSpPr txBox="1"/>
            <p:nvPr/>
          </p:nvSpPr>
          <p:spPr>
            <a:xfrm>
              <a:off x="5663806" y="3294087"/>
              <a:ext cx="1056700" cy="369332"/>
            </a:xfrm>
            <a:prstGeom prst="rect">
              <a:avLst/>
            </a:prstGeom>
            <a:noFill/>
          </p:spPr>
          <p:txBody>
            <a:bodyPr wrap="none" rtlCol="0">
              <a:spAutoFit/>
            </a:bodyPr>
            <a:lstStyle/>
            <a:p>
              <a:r>
                <a:rPr lang="en-US" dirty="0"/>
                <a:t>Sample B</a:t>
              </a:r>
            </a:p>
          </p:txBody>
        </p:sp>
        <p:sp>
          <p:nvSpPr>
            <p:cNvPr id="27" name="TextBox 26"/>
            <p:cNvSpPr txBox="1"/>
            <p:nvPr/>
          </p:nvSpPr>
          <p:spPr>
            <a:xfrm>
              <a:off x="1050516" y="5883885"/>
              <a:ext cx="1076775" cy="369332"/>
            </a:xfrm>
            <a:prstGeom prst="rect">
              <a:avLst/>
            </a:prstGeom>
            <a:noFill/>
          </p:spPr>
          <p:txBody>
            <a:bodyPr wrap="none" rtlCol="0">
              <a:spAutoFit/>
            </a:bodyPr>
            <a:lstStyle/>
            <a:p>
              <a:r>
                <a:rPr lang="en-US" dirty="0"/>
                <a:t>Extracted</a:t>
              </a:r>
            </a:p>
          </p:txBody>
        </p:sp>
        <p:sp>
          <p:nvSpPr>
            <p:cNvPr id="28" name="TextBox 27"/>
            <p:cNvSpPr txBox="1"/>
            <p:nvPr/>
          </p:nvSpPr>
          <p:spPr>
            <a:xfrm>
              <a:off x="2386707" y="5883885"/>
              <a:ext cx="1218002" cy="369332"/>
            </a:xfrm>
            <a:prstGeom prst="rect">
              <a:avLst/>
            </a:prstGeom>
            <a:noFill/>
          </p:spPr>
          <p:txBody>
            <a:bodyPr wrap="none" rtlCol="0">
              <a:spAutoFit/>
            </a:bodyPr>
            <a:lstStyle/>
            <a:p>
              <a:r>
                <a:rPr lang="en-US" dirty="0"/>
                <a:t>Sequenced</a:t>
              </a:r>
            </a:p>
          </p:txBody>
        </p:sp>
        <p:sp>
          <p:nvSpPr>
            <p:cNvPr id="29" name="TextBox 28"/>
            <p:cNvSpPr txBox="1"/>
            <p:nvPr/>
          </p:nvSpPr>
          <p:spPr>
            <a:xfrm>
              <a:off x="4944730" y="5894312"/>
              <a:ext cx="1076775" cy="369332"/>
            </a:xfrm>
            <a:prstGeom prst="rect">
              <a:avLst/>
            </a:prstGeom>
            <a:noFill/>
          </p:spPr>
          <p:txBody>
            <a:bodyPr wrap="none" rtlCol="0">
              <a:spAutoFit/>
            </a:bodyPr>
            <a:lstStyle/>
            <a:p>
              <a:r>
                <a:rPr lang="en-US" dirty="0"/>
                <a:t>Extracted</a:t>
              </a:r>
            </a:p>
          </p:txBody>
        </p:sp>
        <p:sp>
          <p:nvSpPr>
            <p:cNvPr id="30" name="TextBox 29"/>
            <p:cNvSpPr txBox="1"/>
            <p:nvPr/>
          </p:nvSpPr>
          <p:spPr>
            <a:xfrm>
              <a:off x="6280921" y="5894312"/>
              <a:ext cx="1218002" cy="369332"/>
            </a:xfrm>
            <a:prstGeom prst="rect">
              <a:avLst/>
            </a:prstGeom>
            <a:noFill/>
          </p:spPr>
          <p:txBody>
            <a:bodyPr wrap="none" rtlCol="0">
              <a:spAutoFit/>
            </a:bodyPr>
            <a:lstStyle/>
            <a:p>
              <a:r>
                <a:rPr lang="en-US" dirty="0"/>
                <a:t>Sequenced</a:t>
              </a:r>
            </a:p>
          </p:txBody>
        </p:sp>
      </p:grpSp>
    </p:spTree>
    <p:extLst>
      <p:ext uri="{BB962C8B-B14F-4D97-AF65-F5344CB8AC3E}">
        <p14:creationId xmlns:p14="http://schemas.microsoft.com/office/powerpoint/2010/main" val="367392270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65"/>
          <p:cNvSpPr/>
          <p:nvPr/>
        </p:nvSpPr>
        <p:spPr>
          <a:xfrm>
            <a:off x="4701193" y="1711957"/>
            <a:ext cx="3017844" cy="4449802"/>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5" name="Rectangle 64"/>
          <p:cNvSpPr/>
          <p:nvPr/>
        </p:nvSpPr>
        <p:spPr>
          <a:xfrm>
            <a:off x="832980" y="1739750"/>
            <a:ext cx="3017844" cy="4449802"/>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Date Placeholder 3"/>
          <p:cNvSpPr>
            <a:spLocks noGrp="1"/>
          </p:cNvSpPr>
          <p:nvPr>
            <p:ph type="dt" sz="half" idx="10"/>
          </p:nvPr>
        </p:nvSpPr>
        <p:spPr/>
        <p:txBody>
          <a:bodyPr/>
          <a:lstStyle/>
          <a:p>
            <a:fld id="{171AF410-E561-F54F-8722-D23EA1B81E2A}" type="datetime2">
              <a:rPr lang="en-GB" smtClean="0"/>
              <a:t>Friday, 22 April 16</a:t>
            </a:fld>
            <a:endParaRPr lang="fi-FI" dirty="0"/>
          </a:p>
        </p:txBody>
      </p:sp>
      <p:sp>
        <p:nvSpPr>
          <p:cNvPr id="5" name="Footer Placeholder 4"/>
          <p:cNvSpPr>
            <a:spLocks noGrp="1"/>
          </p:cNvSpPr>
          <p:nvPr>
            <p:ph type="ftr" sz="quarter" idx="11"/>
          </p:nvPr>
        </p:nvSpPr>
        <p:spPr/>
        <p:txBody>
          <a:body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p>
            <a:fld id="{6EFD1E12-28FE-0048-AE2F-A944ECEB4398}" type="slidenum">
              <a:rPr lang="uk-UA"/>
              <a:t>11</a:t>
            </a:fld>
            <a:endParaRPr lang="uk-UA"/>
          </a:p>
        </p:txBody>
      </p:sp>
      <p:sp>
        <p:nvSpPr>
          <p:cNvPr id="15" name="Title 14"/>
          <p:cNvSpPr>
            <a:spLocks noGrp="1"/>
          </p:cNvSpPr>
          <p:nvPr>
            <p:ph type="title"/>
          </p:nvPr>
        </p:nvSpPr>
        <p:spPr/>
        <p:txBody>
          <a:bodyPr/>
          <a:lstStyle/>
          <a:p>
            <a:r>
              <a:rPr lang="en-US" dirty="0" smtClean="0"/>
              <a:t>Spike-INS</a:t>
            </a:r>
            <a:endParaRPr lang="en-US" dirty="0"/>
          </a:p>
        </p:txBody>
      </p:sp>
      <p:grpSp>
        <p:nvGrpSpPr>
          <p:cNvPr id="22" name="Group 21"/>
          <p:cNvGrpSpPr/>
          <p:nvPr/>
        </p:nvGrpSpPr>
        <p:grpSpPr>
          <a:xfrm>
            <a:off x="979710" y="1719071"/>
            <a:ext cx="6567993" cy="4480908"/>
            <a:chOff x="979959" y="1394044"/>
            <a:chExt cx="6567993" cy="4480908"/>
          </a:xfrm>
        </p:grpSpPr>
        <p:sp>
          <p:nvSpPr>
            <p:cNvPr id="16" name="TextBox 15"/>
            <p:cNvSpPr txBox="1"/>
            <p:nvPr/>
          </p:nvSpPr>
          <p:spPr>
            <a:xfrm>
              <a:off x="1577596" y="1394044"/>
              <a:ext cx="1060544" cy="369332"/>
            </a:xfrm>
            <a:prstGeom prst="rect">
              <a:avLst/>
            </a:prstGeom>
            <a:noFill/>
          </p:spPr>
          <p:txBody>
            <a:bodyPr wrap="none" rtlCol="0">
              <a:spAutoFit/>
            </a:bodyPr>
            <a:lstStyle/>
            <a:p>
              <a:r>
                <a:rPr lang="en-US" dirty="0"/>
                <a:t>Sample A</a:t>
              </a:r>
            </a:p>
          </p:txBody>
        </p:sp>
        <p:sp>
          <p:nvSpPr>
            <p:cNvPr id="17" name="TextBox 16"/>
            <p:cNvSpPr txBox="1"/>
            <p:nvPr/>
          </p:nvSpPr>
          <p:spPr>
            <a:xfrm>
              <a:off x="5593249" y="1400124"/>
              <a:ext cx="1056700" cy="369332"/>
            </a:xfrm>
            <a:prstGeom prst="rect">
              <a:avLst/>
            </a:prstGeom>
            <a:noFill/>
          </p:spPr>
          <p:txBody>
            <a:bodyPr wrap="none" rtlCol="0">
              <a:spAutoFit/>
            </a:bodyPr>
            <a:lstStyle/>
            <a:p>
              <a:r>
                <a:rPr lang="en-US" dirty="0"/>
                <a:t>Sample B</a:t>
              </a:r>
            </a:p>
          </p:txBody>
        </p:sp>
        <p:sp>
          <p:nvSpPr>
            <p:cNvPr id="18" name="TextBox 17"/>
            <p:cNvSpPr txBox="1"/>
            <p:nvPr/>
          </p:nvSpPr>
          <p:spPr>
            <a:xfrm>
              <a:off x="979959" y="5495193"/>
              <a:ext cx="1076775" cy="369332"/>
            </a:xfrm>
            <a:prstGeom prst="rect">
              <a:avLst/>
            </a:prstGeom>
            <a:noFill/>
          </p:spPr>
          <p:txBody>
            <a:bodyPr wrap="none" rtlCol="0">
              <a:spAutoFit/>
            </a:bodyPr>
            <a:lstStyle/>
            <a:p>
              <a:r>
                <a:rPr lang="en-US" dirty="0"/>
                <a:t>Extracted</a:t>
              </a:r>
            </a:p>
          </p:txBody>
        </p:sp>
        <p:sp>
          <p:nvSpPr>
            <p:cNvPr id="19" name="TextBox 18"/>
            <p:cNvSpPr txBox="1"/>
            <p:nvPr/>
          </p:nvSpPr>
          <p:spPr>
            <a:xfrm>
              <a:off x="2316150" y="5495193"/>
              <a:ext cx="1218002" cy="369332"/>
            </a:xfrm>
            <a:prstGeom prst="rect">
              <a:avLst/>
            </a:prstGeom>
            <a:noFill/>
          </p:spPr>
          <p:txBody>
            <a:bodyPr wrap="none" rtlCol="0">
              <a:spAutoFit/>
            </a:bodyPr>
            <a:lstStyle/>
            <a:p>
              <a:r>
                <a:rPr lang="en-US" dirty="0"/>
                <a:t>Sequenced</a:t>
              </a:r>
            </a:p>
          </p:txBody>
        </p:sp>
        <p:sp>
          <p:nvSpPr>
            <p:cNvPr id="20" name="TextBox 19"/>
            <p:cNvSpPr txBox="1"/>
            <p:nvPr/>
          </p:nvSpPr>
          <p:spPr>
            <a:xfrm>
              <a:off x="4874173" y="5505620"/>
              <a:ext cx="1076775" cy="369332"/>
            </a:xfrm>
            <a:prstGeom prst="rect">
              <a:avLst/>
            </a:prstGeom>
            <a:noFill/>
          </p:spPr>
          <p:txBody>
            <a:bodyPr wrap="none" rtlCol="0">
              <a:spAutoFit/>
            </a:bodyPr>
            <a:lstStyle/>
            <a:p>
              <a:r>
                <a:rPr lang="en-US" dirty="0"/>
                <a:t>Extracted</a:t>
              </a:r>
            </a:p>
          </p:txBody>
        </p:sp>
        <p:sp>
          <p:nvSpPr>
            <p:cNvPr id="21" name="TextBox 20"/>
            <p:cNvSpPr txBox="1"/>
            <p:nvPr/>
          </p:nvSpPr>
          <p:spPr>
            <a:xfrm>
              <a:off x="6210364" y="5505620"/>
              <a:ext cx="1218002" cy="369332"/>
            </a:xfrm>
            <a:prstGeom prst="rect">
              <a:avLst/>
            </a:prstGeom>
            <a:noFill/>
          </p:spPr>
          <p:txBody>
            <a:bodyPr wrap="none" rtlCol="0">
              <a:spAutoFit/>
            </a:bodyPr>
            <a:lstStyle/>
            <a:p>
              <a:r>
                <a:rPr lang="en-US" dirty="0"/>
                <a:t>Sequenced</a:t>
              </a:r>
            </a:p>
          </p:txBody>
        </p:sp>
        <p:grpSp>
          <p:nvGrpSpPr>
            <p:cNvPr id="2" name="Group 1"/>
            <p:cNvGrpSpPr/>
            <p:nvPr/>
          </p:nvGrpSpPr>
          <p:grpSpPr>
            <a:xfrm flipV="1">
              <a:off x="979959" y="2960743"/>
              <a:ext cx="1076775" cy="2540822"/>
              <a:chOff x="979959" y="2960743"/>
              <a:chExt cx="1076775" cy="2540822"/>
            </a:xfrm>
          </p:grpSpPr>
          <p:grpSp>
            <p:nvGrpSpPr>
              <p:cNvPr id="52" name="Group 51"/>
              <p:cNvGrpSpPr/>
              <p:nvPr/>
            </p:nvGrpSpPr>
            <p:grpSpPr>
              <a:xfrm>
                <a:off x="1301386" y="2960743"/>
                <a:ext cx="415503" cy="2540822"/>
                <a:chOff x="1301386" y="2960743"/>
                <a:chExt cx="415503" cy="2540822"/>
              </a:xfrm>
            </p:grpSpPr>
            <p:grpSp>
              <p:nvGrpSpPr>
                <p:cNvPr id="34" name="Group 33"/>
                <p:cNvGrpSpPr/>
                <p:nvPr/>
              </p:nvGrpSpPr>
              <p:grpSpPr>
                <a:xfrm>
                  <a:off x="1301386" y="3694934"/>
                  <a:ext cx="415503" cy="1806631"/>
                  <a:chOff x="1301386" y="2183291"/>
                  <a:chExt cx="415503" cy="1806631"/>
                </a:xfrm>
              </p:grpSpPr>
              <p:sp>
                <p:nvSpPr>
                  <p:cNvPr id="9" name="Rectangle 8"/>
                  <p:cNvSpPr/>
                  <p:nvPr/>
                </p:nvSpPr>
                <p:spPr>
                  <a:xfrm>
                    <a:off x="1301386" y="3417606"/>
                    <a:ext cx="415503" cy="572316"/>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Rectangle 9"/>
                  <p:cNvSpPr/>
                  <p:nvPr/>
                </p:nvSpPr>
                <p:spPr>
                  <a:xfrm>
                    <a:off x="1301386" y="2970728"/>
                    <a:ext cx="415503" cy="446878"/>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Rectangle 10"/>
                  <p:cNvSpPr/>
                  <p:nvPr/>
                </p:nvSpPr>
                <p:spPr>
                  <a:xfrm flipV="1">
                    <a:off x="1301386" y="2630169"/>
                    <a:ext cx="415503" cy="340559"/>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Rectangle 11"/>
                  <p:cNvSpPr/>
                  <p:nvPr/>
                </p:nvSpPr>
                <p:spPr>
                  <a:xfrm>
                    <a:off x="1301386" y="2183291"/>
                    <a:ext cx="415503" cy="44687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40" name="Group 39"/>
                <p:cNvGrpSpPr/>
                <p:nvPr/>
              </p:nvGrpSpPr>
              <p:grpSpPr>
                <a:xfrm>
                  <a:off x="1301386" y="2960743"/>
                  <a:ext cx="415503" cy="734191"/>
                  <a:chOff x="1301386" y="4427141"/>
                  <a:chExt cx="415503" cy="734191"/>
                </a:xfrm>
              </p:grpSpPr>
              <p:sp>
                <p:nvSpPr>
                  <p:cNvPr id="36" name="Rectangle 35"/>
                  <p:cNvSpPr/>
                  <p:nvPr/>
                </p:nvSpPr>
                <p:spPr>
                  <a:xfrm>
                    <a:off x="1301386" y="4928750"/>
                    <a:ext cx="415503" cy="232582"/>
                  </a:xfrm>
                  <a:prstGeom prst="rect">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7" name="Rectangle 36"/>
                  <p:cNvSpPr/>
                  <p:nvPr/>
                </p:nvSpPr>
                <p:spPr>
                  <a:xfrm>
                    <a:off x="1301386" y="4747145"/>
                    <a:ext cx="415503" cy="181605"/>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8" name="Rectangle 37"/>
                  <p:cNvSpPr/>
                  <p:nvPr/>
                </p:nvSpPr>
                <p:spPr>
                  <a:xfrm flipV="1">
                    <a:off x="1301386" y="4608746"/>
                    <a:ext cx="415503" cy="138399"/>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9" name="Rectangle 38"/>
                  <p:cNvSpPr/>
                  <p:nvPr/>
                </p:nvSpPr>
                <p:spPr>
                  <a:xfrm>
                    <a:off x="1301386" y="4427141"/>
                    <a:ext cx="415503" cy="181605"/>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cxnSp>
            <p:nvCxnSpPr>
              <p:cNvPr id="88" name="Straight Connector 87"/>
              <p:cNvCxnSpPr/>
              <p:nvPr/>
            </p:nvCxnSpPr>
            <p:spPr>
              <a:xfrm>
                <a:off x="979959" y="3694934"/>
                <a:ext cx="1076775" cy="0"/>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13" name="Group 12"/>
            <p:cNvGrpSpPr/>
            <p:nvPr/>
          </p:nvGrpSpPr>
          <p:grpSpPr>
            <a:xfrm flipV="1">
              <a:off x="4883285" y="4026811"/>
              <a:ext cx="1076775" cy="1468382"/>
              <a:chOff x="4883285" y="4026811"/>
              <a:chExt cx="1076775" cy="1468382"/>
            </a:xfrm>
          </p:grpSpPr>
          <p:grpSp>
            <p:nvGrpSpPr>
              <p:cNvPr id="64" name="Group 63"/>
              <p:cNvGrpSpPr/>
              <p:nvPr/>
            </p:nvGrpSpPr>
            <p:grpSpPr>
              <a:xfrm>
                <a:off x="5244459" y="4026811"/>
                <a:ext cx="415503" cy="1468382"/>
                <a:chOff x="5244459" y="4026811"/>
                <a:chExt cx="415503" cy="1468382"/>
              </a:xfrm>
            </p:grpSpPr>
            <p:grpSp>
              <p:nvGrpSpPr>
                <p:cNvPr id="42" name="Group 41"/>
                <p:cNvGrpSpPr/>
                <p:nvPr/>
              </p:nvGrpSpPr>
              <p:grpSpPr>
                <a:xfrm>
                  <a:off x="5244459" y="4761002"/>
                  <a:ext cx="415503" cy="734191"/>
                  <a:chOff x="2120158" y="3791096"/>
                  <a:chExt cx="415503" cy="1806631"/>
                </a:xfrm>
              </p:grpSpPr>
              <p:sp>
                <p:nvSpPr>
                  <p:cNvPr id="43" name="Rectangle 42"/>
                  <p:cNvSpPr/>
                  <p:nvPr/>
                </p:nvSpPr>
                <p:spPr>
                  <a:xfrm>
                    <a:off x="2120158" y="5025411"/>
                    <a:ext cx="415503" cy="572316"/>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4" name="Rectangle 43"/>
                  <p:cNvSpPr/>
                  <p:nvPr/>
                </p:nvSpPr>
                <p:spPr>
                  <a:xfrm>
                    <a:off x="2120158" y="4578533"/>
                    <a:ext cx="415503" cy="446878"/>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5" name="Rectangle 44"/>
                  <p:cNvSpPr/>
                  <p:nvPr/>
                </p:nvSpPr>
                <p:spPr>
                  <a:xfrm flipV="1">
                    <a:off x="2120158" y="4237974"/>
                    <a:ext cx="415503" cy="340559"/>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6" name="Rectangle 45"/>
                  <p:cNvSpPr/>
                  <p:nvPr/>
                </p:nvSpPr>
                <p:spPr>
                  <a:xfrm>
                    <a:off x="2120158" y="3791096"/>
                    <a:ext cx="415503" cy="44687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47" name="Group 46"/>
                <p:cNvGrpSpPr/>
                <p:nvPr/>
              </p:nvGrpSpPr>
              <p:grpSpPr>
                <a:xfrm>
                  <a:off x="5244459" y="4026811"/>
                  <a:ext cx="415503" cy="734191"/>
                  <a:chOff x="1301386" y="4427141"/>
                  <a:chExt cx="415503" cy="734191"/>
                </a:xfrm>
              </p:grpSpPr>
              <p:sp>
                <p:nvSpPr>
                  <p:cNvPr id="48" name="Rectangle 47"/>
                  <p:cNvSpPr/>
                  <p:nvPr/>
                </p:nvSpPr>
                <p:spPr>
                  <a:xfrm>
                    <a:off x="1301386" y="4928750"/>
                    <a:ext cx="415503" cy="232582"/>
                  </a:xfrm>
                  <a:prstGeom prst="rect">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9" name="Rectangle 48"/>
                  <p:cNvSpPr/>
                  <p:nvPr/>
                </p:nvSpPr>
                <p:spPr>
                  <a:xfrm>
                    <a:off x="1301386" y="4747145"/>
                    <a:ext cx="415503" cy="181605"/>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0" name="Rectangle 49"/>
                  <p:cNvSpPr/>
                  <p:nvPr/>
                </p:nvSpPr>
                <p:spPr>
                  <a:xfrm flipV="1">
                    <a:off x="1301386" y="4608746"/>
                    <a:ext cx="415503" cy="138399"/>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1" name="Rectangle 50"/>
                  <p:cNvSpPr/>
                  <p:nvPr/>
                </p:nvSpPr>
                <p:spPr>
                  <a:xfrm>
                    <a:off x="1301386" y="4427141"/>
                    <a:ext cx="415503" cy="181605"/>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cxnSp>
            <p:nvCxnSpPr>
              <p:cNvPr id="91" name="Straight Connector 90"/>
              <p:cNvCxnSpPr/>
              <p:nvPr/>
            </p:nvCxnSpPr>
            <p:spPr>
              <a:xfrm>
                <a:off x="4883285" y="4761002"/>
                <a:ext cx="1076775" cy="0"/>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8" name="Group 7"/>
            <p:cNvGrpSpPr/>
            <p:nvPr/>
          </p:nvGrpSpPr>
          <p:grpSpPr>
            <a:xfrm flipV="1">
              <a:off x="2402386" y="1414723"/>
              <a:ext cx="1076775" cy="4105496"/>
              <a:chOff x="2402386" y="1414723"/>
              <a:chExt cx="1076775" cy="4105496"/>
            </a:xfrm>
          </p:grpSpPr>
          <p:grpSp>
            <p:nvGrpSpPr>
              <p:cNvPr id="53" name="Group 52"/>
              <p:cNvGrpSpPr/>
              <p:nvPr/>
            </p:nvGrpSpPr>
            <p:grpSpPr>
              <a:xfrm>
                <a:off x="2759182" y="1414723"/>
                <a:ext cx="415503" cy="4105496"/>
                <a:chOff x="1301386" y="2960743"/>
                <a:chExt cx="415503" cy="2540822"/>
              </a:xfrm>
            </p:grpSpPr>
            <p:grpSp>
              <p:nvGrpSpPr>
                <p:cNvPr id="54" name="Group 53"/>
                <p:cNvGrpSpPr/>
                <p:nvPr/>
              </p:nvGrpSpPr>
              <p:grpSpPr>
                <a:xfrm>
                  <a:off x="1301386" y="3694934"/>
                  <a:ext cx="415503" cy="1806631"/>
                  <a:chOff x="1301386" y="2183291"/>
                  <a:chExt cx="415503" cy="1806631"/>
                </a:xfrm>
              </p:grpSpPr>
              <p:sp>
                <p:nvSpPr>
                  <p:cNvPr id="60" name="Rectangle 59"/>
                  <p:cNvSpPr/>
                  <p:nvPr/>
                </p:nvSpPr>
                <p:spPr>
                  <a:xfrm>
                    <a:off x="1301386" y="3417606"/>
                    <a:ext cx="415503" cy="572316"/>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1" name="Rectangle 60"/>
                  <p:cNvSpPr/>
                  <p:nvPr/>
                </p:nvSpPr>
                <p:spPr>
                  <a:xfrm>
                    <a:off x="1301386" y="2970728"/>
                    <a:ext cx="415503" cy="446878"/>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2" name="Rectangle 61"/>
                  <p:cNvSpPr/>
                  <p:nvPr/>
                </p:nvSpPr>
                <p:spPr>
                  <a:xfrm flipV="1">
                    <a:off x="1301386" y="2630169"/>
                    <a:ext cx="415503" cy="340559"/>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3" name="Rectangle 62"/>
                  <p:cNvSpPr/>
                  <p:nvPr/>
                </p:nvSpPr>
                <p:spPr>
                  <a:xfrm>
                    <a:off x="1301386" y="2183291"/>
                    <a:ext cx="415503" cy="44687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55" name="Group 54"/>
                <p:cNvGrpSpPr/>
                <p:nvPr/>
              </p:nvGrpSpPr>
              <p:grpSpPr>
                <a:xfrm>
                  <a:off x="1301386" y="2960743"/>
                  <a:ext cx="415503" cy="734191"/>
                  <a:chOff x="1301386" y="4427141"/>
                  <a:chExt cx="415503" cy="734191"/>
                </a:xfrm>
              </p:grpSpPr>
              <p:sp>
                <p:nvSpPr>
                  <p:cNvPr id="56" name="Rectangle 55"/>
                  <p:cNvSpPr/>
                  <p:nvPr/>
                </p:nvSpPr>
                <p:spPr>
                  <a:xfrm>
                    <a:off x="1301386" y="4928750"/>
                    <a:ext cx="415503" cy="232582"/>
                  </a:xfrm>
                  <a:prstGeom prst="rect">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7" name="Rectangle 56"/>
                  <p:cNvSpPr/>
                  <p:nvPr/>
                </p:nvSpPr>
                <p:spPr>
                  <a:xfrm>
                    <a:off x="1301386" y="4747145"/>
                    <a:ext cx="415503" cy="181605"/>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8" name="Rectangle 57"/>
                  <p:cNvSpPr/>
                  <p:nvPr/>
                </p:nvSpPr>
                <p:spPr>
                  <a:xfrm flipV="1">
                    <a:off x="1301386" y="4608746"/>
                    <a:ext cx="415503" cy="138399"/>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9" name="Rectangle 58"/>
                  <p:cNvSpPr/>
                  <p:nvPr/>
                </p:nvSpPr>
                <p:spPr>
                  <a:xfrm>
                    <a:off x="1301386" y="4427141"/>
                    <a:ext cx="415503" cy="181605"/>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cxnSp>
            <p:nvCxnSpPr>
              <p:cNvPr id="92" name="Straight Connector 91"/>
              <p:cNvCxnSpPr/>
              <p:nvPr/>
            </p:nvCxnSpPr>
            <p:spPr>
              <a:xfrm>
                <a:off x="2402386" y="2586440"/>
                <a:ext cx="1076775" cy="0"/>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14" name="Group 13"/>
            <p:cNvGrpSpPr/>
            <p:nvPr/>
          </p:nvGrpSpPr>
          <p:grpSpPr>
            <a:xfrm flipV="1">
              <a:off x="6471177" y="1394044"/>
              <a:ext cx="1076775" cy="4123507"/>
              <a:chOff x="6471177" y="1394044"/>
              <a:chExt cx="1076775" cy="4123507"/>
            </a:xfrm>
          </p:grpSpPr>
          <p:grpSp>
            <p:nvGrpSpPr>
              <p:cNvPr id="76" name="Group 75"/>
              <p:cNvGrpSpPr/>
              <p:nvPr/>
            </p:nvGrpSpPr>
            <p:grpSpPr>
              <a:xfrm>
                <a:off x="6798903" y="1394044"/>
                <a:ext cx="415503" cy="4123507"/>
                <a:chOff x="5244459" y="4026811"/>
                <a:chExt cx="415503" cy="1468382"/>
              </a:xfrm>
            </p:grpSpPr>
            <p:grpSp>
              <p:nvGrpSpPr>
                <p:cNvPr id="77" name="Group 76"/>
                <p:cNvGrpSpPr/>
                <p:nvPr/>
              </p:nvGrpSpPr>
              <p:grpSpPr>
                <a:xfrm>
                  <a:off x="5244459" y="4761002"/>
                  <a:ext cx="415503" cy="734191"/>
                  <a:chOff x="2120158" y="3791096"/>
                  <a:chExt cx="415503" cy="1806631"/>
                </a:xfrm>
              </p:grpSpPr>
              <p:sp>
                <p:nvSpPr>
                  <p:cNvPr id="83" name="Rectangle 82"/>
                  <p:cNvSpPr/>
                  <p:nvPr/>
                </p:nvSpPr>
                <p:spPr>
                  <a:xfrm>
                    <a:off x="2120158" y="5025411"/>
                    <a:ext cx="415503" cy="572316"/>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4" name="Rectangle 83"/>
                  <p:cNvSpPr/>
                  <p:nvPr/>
                </p:nvSpPr>
                <p:spPr>
                  <a:xfrm>
                    <a:off x="2120158" y="4578533"/>
                    <a:ext cx="415503" cy="446878"/>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5" name="Rectangle 84"/>
                  <p:cNvSpPr/>
                  <p:nvPr/>
                </p:nvSpPr>
                <p:spPr>
                  <a:xfrm flipV="1">
                    <a:off x="2120158" y="4237974"/>
                    <a:ext cx="415503" cy="340559"/>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6" name="Rectangle 85"/>
                  <p:cNvSpPr/>
                  <p:nvPr/>
                </p:nvSpPr>
                <p:spPr>
                  <a:xfrm>
                    <a:off x="2120158" y="3791096"/>
                    <a:ext cx="415503" cy="44687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78" name="Group 77"/>
                <p:cNvGrpSpPr/>
                <p:nvPr/>
              </p:nvGrpSpPr>
              <p:grpSpPr>
                <a:xfrm>
                  <a:off x="5244459" y="4026811"/>
                  <a:ext cx="415503" cy="734191"/>
                  <a:chOff x="1301386" y="4427141"/>
                  <a:chExt cx="415503" cy="734191"/>
                </a:xfrm>
              </p:grpSpPr>
              <p:sp>
                <p:nvSpPr>
                  <p:cNvPr id="79" name="Rectangle 78"/>
                  <p:cNvSpPr/>
                  <p:nvPr/>
                </p:nvSpPr>
                <p:spPr>
                  <a:xfrm>
                    <a:off x="1301386" y="4928750"/>
                    <a:ext cx="415503" cy="232582"/>
                  </a:xfrm>
                  <a:prstGeom prst="rect">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0" name="Rectangle 79"/>
                  <p:cNvSpPr/>
                  <p:nvPr/>
                </p:nvSpPr>
                <p:spPr>
                  <a:xfrm>
                    <a:off x="1301386" y="4747145"/>
                    <a:ext cx="415503" cy="181605"/>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1" name="Rectangle 80"/>
                  <p:cNvSpPr/>
                  <p:nvPr/>
                </p:nvSpPr>
                <p:spPr>
                  <a:xfrm flipV="1">
                    <a:off x="1301386" y="4608746"/>
                    <a:ext cx="415503" cy="138399"/>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2" name="Rectangle 81"/>
                  <p:cNvSpPr/>
                  <p:nvPr/>
                </p:nvSpPr>
                <p:spPr>
                  <a:xfrm>
                    <a:off x="1301386" y="4427141"/>
                    <a:ext cx="415503" cy="181605"/>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cxnSp>
            <p:nvCxnSpPr>
              <p:cNvPr id="93" name="Straight Connector 92"/>
              <p:cNvCxnSpPr/>
              <p:nvPr/>
            </p:nvCxnSpPr>
            <p:spPr>
              <a:xfrm>
                <a:off x="6471177" y="3453714"/>
                <a:ext cx="1076775" cy="0"/>
              </a:xfrm>
              <a:prstGeom prst="line">
                <a:avLst/>
              </a:prstGeom>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411215526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nschurch\Desktop\strand_v_unstranded_02.pn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t="-7027" b="-7027"/>
          <a:stretch>
            <a:fillRect/>
          </a:stretch>
        </p:blipFill>
        <p:spPr bwMode="auto">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p:txBody>
          <a:bodyPr/>
          <a:lstStyle/>
          <a:p>
            <a:fld id="{D0375839-3813-BB4A-93EB-12AA41CF4304}" type="datetime2">
              <a:rPr lang="en-GB" smtClean="0"/>
              <a:t>Friday, 22 April 16</a:t>
            </a:fld>
            <a:endParaRPr lang="fi-FI" dirty="0"/>
          </a:p>
        </p:txBody>
      </p:sp>
      <p:sp>
        <p:nvSpPr>
          <p:cNvPr id="5" name="Footer Placeholder 4"/>
          <p:cNvSpPr>
            <a:spLocks noGrp="1"/>
          </p:cNvSpPr>
          <p:nvPr>
            <p:ph type="ftr" sz="quarter" idx="11"/>
          </p:nvPr>
        </p:nvSpPr>
        <p:spPr/>
        <p:txBody>
          <a:body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p>
            <a:fld id="{6EFD1E12-28FE-0048-AE2F-A944ECEB4398}" type="slidenum">
              <a:rPr lang="uk-UA"/>
              <a:t>12</a:t>
            </a:fld>
            <a:endParaRPr lang="uk-UA"/>
          </a:p>
        </p:txBody>
      </p:sp>
      <p:sp>
        <p:nvSpPr>
          <p:cNvPr id="2" name="Title 1"/>
          <p:cNvSpPr>
            <a:spLocks noGrp="1"/>
          </p:cNvSpPr>
          <p:nvPr>
            <p:ph type="title"/>
          </p:nvPr>
        </p:nvSpPr>
        <p:spPr/>
        <p:txBody>
          <a:bodyPr/>
          <a:lstStyle/>
          <a:p>
            <a:r>
              <a:rPr lang="en-US" dirty="0" smtClean="0"/>
              <a:t>Stranded Sequencing</a:t>
            </a:r>
            <a:endParaRPr lang="en-US" dirty="0"/>
          </a:p>
        </p:txBody>
      </p:sp>
      <p:sp>
        <p:nvSpPr>
          <p:cNvPr id="7" name="Text Placeholder 6"/>
          <p:cNvSpPr>
            <a:spLocks noGrp="1"/>
          </p:cNvSpPr>
          <p:nvPr>
            <p:ph type="body" sz="half" idx="4294967295"/>
          </p:nvPr>
        </p:nvSpPr>
        <p:spPr>
          <a:xfrm>
            <a:off x="958934" y="5976242"/>
            <a:ext cx="7858712" cy="300474"/>
          </a:xfrm>
        </p:spPr>
        <p:txBody>
          <a:bodyPr>
            <a:normAutofit fontScale="85000" lnSpcReduction="20000"/>
          </a:bodyPr>
          <a:lstStyle/>
          <a:p>
            <a:pPr marL="45720" indent="0" algn="r">
              <a:buNone/>
            </a:pPr>
            <a:r>
              <a:rPr lang="en-US" dirty="0"/>
              <a:t>image Schurch 2014</a:t>
            </a:r>
          </a:p>
        </p:txBody>
      </p:sp>
    </p:spTree>
    <p:extLst>
      <p:ext uri="{BB962C8B-B14F-4D97-AF65-F5344CB8AC3E}">
        <p14:creationId xmlns:p14="http://schemas.microsoft.com/office/powerpoint/2010/main" val="39451367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normAutofit/>
          </a:bodyPr>
          <a:lstStyle/>
          <a:p>
            <a:pPr algn="l"/>
            <a:r>
              <a:rPr lang="en-US" dirty="0"/>
              <a:t>“Although the principles of good design are straightforward, their proper implementation often requires significant planning and statistical expertise.”</a:t>
            </a:r>
          </a:p>
          <a:p>
            <a:pPr algn="l"/>
            <a:r>
              <a:rPr lang="en-US" dirty="0"/>
              <a:t>(Auer &amp; Doerge 2010 Genetics)</a:t>
            </a:r>
          </a:p>
        </p:txBody>
      </p:sp>
      <p:sp>
        <p:nvSpPr>
          <p:cNvPr id="4" name="Date Placeholder 3"/>
          <p:cNvSpPr>
            <a:spLocks noGrp="1"/>
          </p:cNvSpPr>
          <p:nvPr>
            <p:ph type="dt" sz="half" idx="10"/>
          </p:nvPr>
        </p:nvSpPr>
        <p:spPr/>
        <p:txBody>
          <a:bodyPr/>
          <a:lstStyle/>
          <a:p>
            <a:fld id="{8CCCB722-D8E3-4A4B-AE54-92440EE21E47}" type="datetime2">
              <a:rPr lang="en-GB" smtClean="0"/>
              <a:t>Friday, 22 April 16</a:t>
            </a:fld>
            <a:endParaRPr lang="fi-FI" dirty="0"/>
          </a:p>
        </p:txBody>
      </p:sp>
      <p:sp>
        <p:nvSpPr>
          <p:cNvPr id="6" name="Slide Number Placeholder 5"/>
          <p:cNvSpPr>
            <a:spLocks noGrp="1"/>
          </p:cNvSpPr>
          <p:nvPr>
            <p:ph type="sldNum" sz="quarter" idx="11"/>
          </p:nvPr>
        </p:nvSpPr>
        <p:spPr/>
        <p:txBody>
          <a:bodyPr/>
          <a:lstStyle/>
          <a:p>
            <a:fld id="{6EFD1E12-28FE-0048-AE2F-A944ECEB4398}" type="slidenum">
              <a:rPr lang="uk-UA"/>
              <a:pPr/>
              <a:t>13</a:t>
            </a:fld>
            <a:endParaRPr lang="uk-UA"/>
          </a:p>
        </p:txBody>
      </p:sp>
      <p:sp>
        <p:nvSpPr>
          <p:cNvPr id="5" name="Footer Placeholder 4"/>
          <p:cNvSpPr>
            <a:spLocks noGrp="1"/>
          </p:cNvSpPr>
          <p:nvPr>
            <p:ph type="ftr" sz="quarter" idx="12"/>
          </p:nvPr>
        </p:nvSpPr>
        <p:spPr/>
        <p:txBody>
          <a:bodyPr/>
          <a:lstStyle/>
          <a:p>
            <a:r>
              <a:rPr lang="en-US" smtClean="0"/>
              <a:t>Introduction to RNA-seq</a:t>
            </a:r>
            <a:endParaRPr lang="en-US" dirty="0"/>
          </a:p>
        </p:txBody>
      </p:sp>
      <p:sp>
        <p:nvSpPr>
          <p:cNvPr id="2" name="Title 1"/>
          <p:cNvSpPr>
            <a:spLocks noGrp="1"/>
          </p:cNvSpPr>
          <p:nvPr>
            <p:ph type="title"/>
          </p:nvPr>
        </p:nvSpPr>
        <p:spPr/>
        <p:txBody>
          <a:bodyPr/>
          <a:lstStyle/>
          <a:p>
            <a:r>
              <a:rPr lang="en-US" dirty="0"/>
              <a:t>RNA-Seq Experimental Design</a:t>
            </a:r>
          </a:p>
        </p:txBody>
      </p:sp>
    </p:spTree>
    <p:extLst>
      <p:ext uri="{BB962C8B-B14F-4D97-AF65-F5344CB8AC3E}">
        <p14:creationId xmlns:p14="http://schemas.microsoft.com/office/powerpoint/2010/main" val="389397129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replication</a:t>
            </a:r>
          </a:p>
          <a:p>
            <a:pPr lvl="1"/>
            <a:r>
              <a:rPr lang="en-US" dirty="0"/>
              <a:t>the more times something is repeated, the greater the confidence of ending up with a genuine result.</a:t>
            </a:r>
          </a:p>
          <a:p>
            <a:pPr lvl="2"/>
            <a:r>
              <a:rPr lang="en-US" dirty="0"/>
              <a:t>biological replicates – different biological samples</a:t>
            </a:r>
          </a:p>
          <a:p>
            <a:pPr lvl="2"/>
            <a:r>
              <a:rPr lang="en-US" dirty="0"/>
              <a:t>technical replicates – same biological unit processed multiple times</a:t>
            </a:r>
          </a:p>
          <a:p>
            <a:r>
              <a:rPr lang="en-US" dirty="0"/>
              <a:t> randomization </a:t>
            </a:r>
          </a:p>
          <a:p>
            <a:pPr lvl="1"/>
            <a:r>
              <a:rPr lang="en-US" dirty="0"/>
              <a:t>experimental subjects must be allocated to treatment groups at random</a:t>
            </a:r>
          </a:p>
          <a:p>
            <a:r>
              <a:rPr lang="en-US" dirty="0"/>
              <a:t>record covariates, </a:t>
            </a:r>
          </a:p>
          <a:p>
            <a:pPr lvl="1"/>
            <a:r>
              <a:rPr lang="en-US" dirty="0"/>
              <a:t>including </a:t>
            </a:r>
            <a:r>
              <a:rPr lang="en-US" dirty="0" smtClean="0"/>
              <a:t>as much information as possible, for each sample</a:t>
            </a:r>
          </a:p>
          <a:p>
            <a:pPr lvl="1"/>
            <a:r>
              <a:rPr lang="en-US" dirty="0" smtClean="0"/>
              <a:t>batch, kit, day, person, (it may help to identify and explain issues that become apparent during analysis)</a:t>
            </a:r>
            <a:endParaRPr lang="en-US" dirty="0"/>
          </a:p>
          <a:p>
            <a:endParaRPr lang="en-US" dirty="0"/>
          </a:p>
        </p:txBody>
      </p:sp>
      <p:sp>
        <p:nvSpPr>
          <p:cNvPr id="3" name="Date Placeholder 2"/>
          <p:cNvSpPr>
            <a:spLocks noGrp="1"/>
          </p:cNvSpPr>
          <p:nvPr>
            <p:ph type="dt" sz="half" idx="10"/>
          </p:nvPr>
        </p:nvSpPr>
        <p:spPr/>
        <p:txBody>
          <a:bodyPr/>
          <a:lstStyle/>
          <a:p>
            <a:fld id="{53A79BEB-FA7D-574B-AEB0-EA1ACFBCD1E7}" type="datetime2">
              <a:rPr lang="en-GB" smtClean="0"/>
              <a:t>Friday, 22 April 16</a:t>
            </a:fld>
            <a:endParaRPr lang="en-US" dirty="0"/>
          </a:p>
        </p:txBody>
      </p:sp>
      <p:sp>
        <p:nvSpPr>
          <p:cNvPr id="4" name="Footer Placeholder 3"/>
          <p:cNvSpPr>
            <a:spLocks noGrp="1"/>
          </p:cNvSpPr>
          <p:nvPr>
            <p:ph type="ftr" sz="quarter" idx="11"/>
          </p:nvPr>
        </p:nvSpPr>
        <p:spPr/>
        <p:txBody>
          <a:bodyPr/>
          <a:lstStyle/>
          <a:p>
            <a:r>
              <a:rPr lang="en-US" smtClean="0"/>
              <a:t>Introduction to RNA-seq</a:t>
            </a:r>
            <a:endParaRPr lang="en-US" dirty="0"/>
          </a:p>
        </p:txBody>
      </p:sp>
      <p:sp>
        <p:nvSpPr>
          <p:cNvPr id="5" name="Slide Number Placeholder 4"/>
          <p:cNvSpPr>
            <a:spLocks noGrp="1"/>
          </p:cNvSpPr>
          <p:nvPr>
            <p:ph type="sldNum" sz="quarter" idx="12"/>
          </p:nvPr>
        </p:nvSpPr>
        <p:spPr/>
        <p:txBody>
          <a:bodyPr/>
          <a:lstStyle/>
          <a:p>
            <a:fld id="{6EFD1E12-28FE-0048-AE2F-A944ECEB4398}" type="slidenum">
              <a:rPr lang="uk-UA"/>
              <a:t>14</a:t>
            </a:fld>
            <a:endParaRPr lang="uk-UA"/>
          </a:p>
        </p:txBody>
      </p:sp>
      <p:sp>
        <p:nvSpPr>
          <p:cNvPr id="6" name="Title 5"/>
          <p:cNvSpPr>
            <a:spLocks noGrp="1"/>
          </p:cNvSpPr>
          <p:nvPr>
            <p:ph type="title"/>
          </p:nvPr>
        </p:nvSpPr>
        <p:spPr/>
        <p:txBody>
          <a:bodyPr/>
          <a:lstStyle/>
          <a:p>
            <a:r>
              <a:rPr lang="en-US" dirty="0" err="1" smtClean="0"/>
              <a:t>ExperimEntal</a:t>
            </a:r>
            <a:r>
              <a:rPr lang="en-US" dirty="0" smtClean="0"/>
              <a:t> Design</a:t>
            </a:r>
            <a:endParaRPr lang="en-US" dirty="0"/>
          </a:p>
        </p:txBody>
      </p:sp>
    </p:spTree>
    <p:extLst>
      <p:ext uri="{BB962C8B-B14F-4D97-AF65-F5344CB8AC3E}">
        <p14:creationId xmlns:p14="http://schemas.microsoft.com/office/powerpoint/2010/main" val="221387871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634776" y="1676677"/>
            <a:ext cx="7599904" cy="439403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0" name="Picture Placeholder 9" descr="replicates.png"/>
          <p:cNvPicPr>
            <a:picLocks noGrp="1" noChangeAspect="1"/>
          </p:cNvPicPr>
          <p:nvPr>
            <p:ph idx="1"/>
          </p:nvPr>
        </p:nvPicPr>
        <p:blipFill>
          <a:blip r:embed="rId3">
            <a:extLst>
              <a:ext uri="{28A0092B-C50C-407E-A947-70E740481C1C}">
                <a14:useLocalDpi xmlns:a14="http://schemas.microsoft.com/office/drawing/2010/main" val="0"/>
              </a:ext>
            </a:extLst>
          </a:blip>
          <a:srcRect l="-24384" r="-24384"/>
          <a:stretch>
            <a:fillRect/>
          </a:stretch>
        </p:blipFill>
        <p:spPr/>
      </p:pic>
      <p:sp>
        <p:nvSpPr>
          <p:cNvPr id="4" name="Date Placeholder 3"/>
          <p:cNvSpPr>
            <a:spLocks noGrp="1"/>
          </p:cNvSpPr>
          <p:nvPr>
            <p:ph type="dt" sz="half" idx="10"/>
          </p:nvPr>
        </p:nvSpPr>
        <p:spPr/>
        <p:txBody>
          <a:bodyPr/>
          <a:lstStyle/>
          <a:p>
            <a:fld id="{1D636D51-085A-E947-B0A2-52315B651A1A}" type="datetime2">
              <a:rPr lang="en-GB" smtClean="0"/>
              <a:t>Friday, 22 April 16</a:t>
            </a:fld>
            <a:endParaRPr lang="fi-FI" dirty="0"/>
          </a:p>
        </p:txBody>
      </p:sp>
      <p:sp>
        <p:nvSpPr>
          <p:cNvPr id="5" name="Footer Placeholder 4"/>
          <p:cNvSpPr>
            <a:spLocks noGrp="1"/>
          </p:cNvSpPr>
          <p:nvPr>
            <p:ph type="ftr" sz="quarter" idx="11"/>
          </p:nvPr>
        </p:nvSpPr>
        <p:spPr/>
        <p:txBody>
          <a:body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p>
            <a:fld id="{6EFD1E12-28FE-0048-AE2F-A944ECEB4398}" type="slidenum">
              <a:rPr lang="uk-UA"/>
              <a:t>15</a:t>
            </a:fld>
            <a:endParaRPr lang="uk-UA"/>
          </a:p>
        </p:txBody>
      </p:sp>
      <p:sp>
        <p:nvSpPr>
          <p:cNvPr id="7" name="Title 6"/>
          <p:cNvSpPr>
            <a:spLocks noGrp="1"/>
          </p:cNvSpPr>
          <p:nvPr>
            <p:ph type="title"/>
          </p:nvPr>
        </p:nvSpPr>
        <p:spPr/>
        <p:txBody>
          <a:bodyPr/>
          <a:lstStyle/>
          <a:p>
            <a:r>
              <a:rPr lang="en-US" dirty="0" smtClean="0"/>
              <a:t>Replicates</a:t>
            </a:r>
            <a:endParaRPr lang="en-US" dirty="0"/>
          </a:p>
        </p:txBody>
      </p:sp>
      <p:sp>
        <p:nvSpPr>
          <p:cNvPr id="3" name="Text Placeholder 2"/>
          <p:cNvSpPr>
            <a:spLocks noGrp="1"/>
          </p:cNvSpPr>
          <p:nvPr>
            <p:ph type="body" sz="half" idx="4294967295"/>
          </p:nvPr>
        </p:nvSpPr>
        <p:spPr>
          <a:xfrm>
            <a:off x="438169" y="5943938"/>
            <a:ext cx="8229600" cy="492125"/>
          </a:xfrm>
        </p:spPr>
        <p:txBody>
          <a:bodyPr>
            <a:normAutofit/>
          </a:bodyPr>
          <a:lstStyle/>
          <a:p>
            <a:pPr marL="45720" indent="0" algn="r">
              <a:buNone/>
            </a:pPr>
            <a:r>
              <a:rPr lang="en-US" sz="2000" dirty="0"/>
              <a:t>image Schurch et. al. 2015</a:t>
            </a:r>
          </a:p>
        </p:txBody>
      </p:sp>
      <p:sp>
        <p:nvSpPr>
          <p:cNvPr id="2" name="Rectangle 1"/>
          <p:cNvSpPr/>
          <p:nvPr/>
        </p:nvSpPr>
        <p:spPr>
          <a:xfrm>
            <a:off x="1092813" y="3012721"/>
            <a:ext cx="479951" cy="62765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9122334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uer_doerge_fig4.jpg"/>
          <p:cNvPicPr>
            <a:picLocks noGrp="1" noChangeAspect="1"/>
          </p:cNvPicPr>
          <p:nvPr>
            <p:ph idx="1"/>
          </p:nvPr>
        </p:nvPicPr>
        <p:blipFill>
          <a:blip r:embed="rId3">
            <a:extLst>
              <a:ext uri="{28A0092B-C50C-407E-A947-70E740481C1C}">
                <a14:useLocalDpi xmlns:a14="http://schemas.microsoft.com/office/drawing/2010/main" val="0"/>
              </a:ext>
            </a:extLst>
          </a:blip>
          <a:srcRect l="-17587" r="-17587"/>
          <a:stretch>
            <a:fillRect/>
          </a:stretch>
        </p:blipFill>
        <p:spPr>
          <a:xfrm>
            <a:off x="534715" y="1719071"/>
            <a:ext cx="8254177" cy="4326830"/>
          </a:xfrm>
        </p:spPr>
      </p:pic>
      <p:sp>
        <p:nvSpPr>
          <p:cNvPr id="4" name="Date Placeholder 3"/>
          <p:cNvSpPr>
            <a:spLocks noGrp="1"/>
          </p:cNvSpPr>
          <p:nvPr>
            <p:ph type="dt" sz="half" idx="10"/>
          </p:nvPr>
        </p:nvSpPr>
        <p:spPr/>
        <p:txBody>
          <a:bodyPr/>
          <a:lstStyle/>
          <a:p>
            <a:fld id="{1823F9FF-D3E2-8C4B-B53A-23D4776B816D}" type="datetime2">
              <a:rPr lang="en-GB" smtClean="0"/>
              <a:t>Friday, 22 April 16</a:t>
            </a:fld>
            <a:endParaRPr lang="fi-FI" dirty="0"/>
          </a:p>
        </p:txBody>
      </p:sp>
      <p:sp>
        <p:nvSpPr>
          <p:cNvPr id="5" name="Footer Placeholder 4"/>
          <p:cNvSpPr>
            <a:spLocks noGrp="1"/>
          </p:cNvSpPr>
          <p:nvPr>
            <p:ph type="ftr" sz="quarter" idx="11"/>
          </p:nvPr>
        </p:nvSpPr>
        <p:spPr/>
        <p:txBody>
          <a:body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p>
            <a:fld id="{6EFD1E12-28FE-0048-AE2F-A944ECEB4398}" type="slidenum">
              <a:rPr lang="uk-UA"/>
              <a:t>16</a:t>
            </a:fld>
            <a:endParaRPr lang="uk-UA"/>
          </a:p>
        </p:txBody>
      </p:sp>
      <p:sp>
        <p:nvSpPr>
          <p:cNvPr id="2" name="Title 1"/>
          <p:cNvSpPr>
            <a:spLocks noGrp="1"/>
          </p:cNvSpPr>
          <p:nvPr>
            <p:ph type="title"/>
          </p:nvPr>
        </p:nvSpPr>
        <p:spPr/>
        <p:txBody>
          <a:bodyPr/>
          <a:lstStyle/>
          <a:p>
            <a:r>
              <a:rPr lang="en-US" dirty="0" smtClean="0"/>
              <a:t>Balanced Blocked Design</a:t>
            </a:r>
            <a:endParaRPr lang="en-US" dirty="0"/>
          </a:p>
        </p:txBody>
      </p:sp>
      <p:sp>
        <p:nvSpPr>
          <p:cNvPr id="7" name="Text Placeholder 6"/>
          <p:cNvSpPr>
            <a:spLocks noGrp="1"/>
          </p:cNvSpPr>
          <p:nvPr>
            <p:ph type="body" sz="half" idx="4294967295"/>
          </p:nvPr>
        </p:nvSpPr>
        <p:spPr>
          <a:xfrm>
            <a:off x="534715" y="5993911"/>
            <a:ext cx="8161832" cy="464483"/>
          </a:xfrm>
        </p:spPr>
        <p:txBody>
          <a:bodyPr/>
          <a:lstStyle/>
          <a:p>
            <a:pPr marL="45720" indent="0" algn="r">
              <a:buNone/>
            </a:pPr>
            <a:r>
              <a:rPr lang="en-US" dirty="0"/>
              <a:t>Image Auer &amp; </a:t>
            </a:r>
            <a:r>
              <a:rPr lang="en-US" dirty="0" err="1"/>
              <a:t>Dourge</a:t>
            </a:r>
            <a:r>
              <a:rPr lang="en-US" dirty="0"/>
              <a:t> </a:t>
            </a:r>
            <a:r>
              <a:rPr lang="en-US" dirty="0" smtClean="0"/>
              <a:t>2010</a:t>
            </a:r>
            <a:endParaRPr lang="en-US" dirty="0"/>
          </a:p>
        </p:txBody>
      </p:sp>
    </p:spTree>
    <p:extLst>
      <p:ext uri="{BB962C8B-B14F-4D97-AF65-F5344CB8AC3E}">
        <p14:creationId xmlns:p14="http://schemas.microsoft.com/office/powerpoint/2010/main" val="6480749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normAutofit/>
          </a:bodyPr>
          <a:lstStyle/>
          <a:p>
            <a:pPr algn="l"/>
            <a:r>
              <a:rPr lang="en-US" dirty="0"/>
              <a:t>On two occasions I have been asked, "Pray, Mr. Babbage, if you put into the machine wrong figures, will the right answers come out?" ... I am not able rightly to apprehend the kind of confusion of ideas that could provoke such a question.</a:t>
            </a:r>
          </a:p>
          <a:p>
            <a:pPr algn="l"/>
            <a:r>
              <a:rPr lang="en-US" dirty="0"/>
              <a:t>(Babbage 1864. </a:t>
            </a:r>
            <a:r>
              <a:rPr lang="en-US" i="1" dirty="0"/>
              <a:t>Passages from the Life of a Philosopher</a:t>
            </a:r>
            <a:r>
              <a:rPr lang="en-US" dirty="0"/>
              <a:t>.)</a:t>
            </a:r>
          </a:p>
        </p:txBody>
      </p:sp>
      <p:sp>
        <p:nvSpPr>
          <p:cNvPr id="4" name="Date Placeholder 3"/>
          <p:cNvSpPr>
            <a:spLocks noGrp="1"/>
          </p:cNvSpPr>
          <p:nvPr>
            <p:ph type="dt" sz="half" idx="10"/>
          </p:nvPr>
        </p:nvSpPr>
        <p:spPr/>
        <p:txBody>
          <a:bodyPr/>
          <a:lstStyle/>
          <a:p>
            <a:fld id="{4B7F3A0C-503D-8C44-82ED-01DF859EC4F1}" type="datetime2">
              <a:rPr lang="en-GB" smtClean="0"/>
              <a:t>Friday, 22 April 16</a:t>
            </a:fld>
            <a:endParaRPr lang="fi-FI" dirty="0"/>
          </a:p>
        </p:txBody>
      </p:sp>
      <p:sp>
        <p:nvSpPr>
          <p:cNvPr id="6" name="Slide Number Placeholder 5"/>
          <p:cNvSpPr>
            <a:spLocks noGrp="1"/>
          </p:cNvSpPr>
          <p:nvPr>
            <p:ph type="sldNum" sz="quarter" idx="11"/>
          </p:nvPr>
        </p:nvSpPr>
        <p:spPr/>
        <p:txBody>
          <a:bodyPr/>
          <a:lstStyle/>
          <a:p>
            <a:fld id="{6EFD1E12-28FE-0048-AE2F-A944ECEB4398}" type="slidenum">
              <a:rPr lang="uk-UA"/>
              <a:pPr/>
              <a:t>17</a:t>
            </a:fld>
            <a:endParaRPr lang="uk-UA"/>
          </a:p>
        </p:txBody>
      </p:sp>
      <p:sp>
        <p:nvSpPr>
          <p:cNvPr id="5" name="Footer Placeholder 4"/>
          <p:cNvSpPr>
            <a:spLocks noGrp="1"/>
          </p:cNvSpPr>
          <p:nvPr>
            <p:ph type="ftr" sz="quarter" idx="12"/>
          </p:nvPr>
        </p:nvSpPr>
        <p:spPr/>
        <p:txBody>
          <a:bodyPr/>
          <a:lstStyle/>
          <a:p>
            <a:r>
              <a:rPr lang="en-US" smtClean="0"/>
              <a:t>Introduction to RNA-seq</a:t>
            </a:r>
            <a:endParaRPr lang="en-US" dirty="0"/>
          </a:p>
        </p:txBody>
      </p:sp>
      <p:sp>
        <p:nvSpPr>
          <p:cNvPr id="2" name="Title 1"/>
          <p:cNvSpPr>
            <a:spLocks noGrp="1"/>
          </p:cNvSpPr>
          <p:nvPr>
            <p:ph type="title"/>
          </p:nvPr>
        </p:nvSpPr>
        <p:spPr/>
        <p:txBody>
          <a:bodyPr/>
          <a:lstStyle/>
          <a:p>
            <a:r>
              <a:rPr lang="en-US" dirty="0"/>
              <a:t>RNA-seq </a:t>
            </a:r>
            <a:r>
              <a:rPr lang="en-US" dirty="0" smtClean="0"/>
              <a:t>Data processing</a:t>
            </a:r>
            <a:endParaRPr lang="en-US" dirty="0"/>
          </a:p>
        </p:txBody>
      </p:sp>
    </p:spTree>
    <p:extLst>
      <p:ext uri="{BB962C8B-B14F-4D97-AF65-F5344CB8AC3E}">
        <p14:creationId xmlns:p14="http://schemas.microsoft.com/office/powerpoint/2010/main" val="232145572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Generally comes as a FASTQ </a:t>
            </a:r>
            <a:r>
              <a:rPr lang="en-US" dirty="0"/>
              <a:t>file.</a:t>
            </a:r>
          </a:p>
          <a:p>
            <a:pPr lvl="1"/>
            <a:r>
              <a:rPr lang="en-US" dirty="0"/>
              <a:t>Raw read quality control (e.g. FastQC)</a:t>
            </a:r>
          </a:p>
          <a:p>
            <a:pPr lvl="2"/>
            <a:r>
              <a:rPr lang="en-US" dirty="0"/>
              <a:t>base prediction qualities</a:t>
            </a:r>
          </a:p>
          <a:p>
            <a:pPr lvl="2"/>
            <a:r>
              <a:rPr lang="en-US" dirty="0"/>
              <a:t>GC content</a:t>
            </a:r>
          </a:p>
          <a:p>
            <a:pPr lvl="2"/>
            <a:r>
              <a:rPr lang="en-US" dirty="0"/>
              <a:t>over represented sequences</a:t>
            </a:r>
          </a:p>
          <a:p>
            <a:pPr lvl="2"/>
            <a:r>
              <a:rPr lang="en-US" dirty="0"/>
              <a:t>k-mer </a:t>
            </a:r>
            <a:r>
              <a:rPr lang="en-US" dirty="0" smtClean="0"/>
              <a:t>content</a:t>
            </a:r>
            <a:endParaRPr lang="en-US" dirty="0"/>
          </a:p>
        </p:txBody>
      </p:sp>
      <p:sp>
        <p:nvSpPr>
          <p:cNvPr id="3" name="Date Placeholder 2"/>
          <p:cNvSpPr>
            <a:spLocks noGrp="1"/>
          </p:cNvSpPr>
          <p:nvPr>
            <p:ph type="dt" sz="half" idx="10"/>
          </p:nvPr>
        </p:nvSpPr>
        <p:spPr/>
        <p:txBody>
          <a:bodyPr/>
          <a:lstStyle/>
          <a:p>
            <a:fld id="{0844E343-FDF0-CD4A-9B7A-457B668BDDF5}" type="datetime2">
              <a:rPr lang="en-GB" smtClean="0"/>
              <a:t>Friday, 22 April 16</a:t>
            </a:fld>
            <a:endParaRPr lang="fi-FI" dirty="0"/>
          </a:p>
        </p:txBody>
      </p:sp>
      <p:sp>
        <p:nvSpPr>
          <p:cNvPr id="4" name="Footer Placeholder 3"/>
          <p:cNvSpPr>
            <a:spLocks noGrp="1"/>
          </p:cNvSpPr>
          <p:nvPr>
            <p:ph type="ftr" sz="quarter" idx="11"/>
          </p:nvPr>
        </p:nvSpPr>
        <p:spPr/>
        <p:txBody>
          <a:bodyPr/>
          <a:lstStyle/>
          <a:p>
            <a:r>
              <a:rPr lang="en-US" smtClean="0"/>
              <a:t>Introduction to RNA-seq</a:t>
            </a:r>
            <a:endParaRPr lang="en-US" dirty="0"/>
          </a:p>
        </p:txBody>
      </p:sp>
      <p:sp>
        <p:nvSpPr>
          <p:cNvPr id="5" name="Slide Number Placeholder 4"/>
          <p:cNvSpPr>
            <a:spLocks noGrp="1"/>
          </p:cNvSpPr>
          <p:nvPr>
            <p:ph type="sldNum" sz="quarter" idx="12"/>
          </p:nvPr>
        </p:nvSpPr>
        <p:spPr/>
        <p:txBody>
          <a:bodyPr/>
          <a:lstStyle/>
          <a:p>
            <a:fld id="{6EFD1E12-28FE-0048-AE2F-A944ECEB4398}" type="slidenum">
              <a:rPr lang="uk-UA"/>
              <a:t>18</a:t>
            </a:fld>
            <a:endParaRPr lang="uk-UA"/>
          </a:p>
        </p:txBody>
      </p:sp>
      <p:sp>
        <p:nvSpPr>
          <p:cNvPr id="6" name="Title 5"/>
          <p:cNvSpPr>
            <a:spLocks noGrp="1"/>
          </p:cNvSpPr>
          <p:nvPr>
            <p:ph type="title"/>
          </p:nvPr>
        </p:nvSpPr>
        <p:spPr/>
        <p:txBody>
          <a:bodyPr/>
          <a:lstStyle/>
          <a:p>
            <a:r>
              <a:rPr lang="en-US" dirty="0" smtClean="0"/>
              <a:t>The Raw DATA</a:t>
            </a:r>
            <a:endParaRPr lang="en-US" dirty="0"/>
          </a:p>
        </p:txBody>
      </p:sp>
    </p:spTree>
    <p:extLst>
      <p:ext uri="{BB962C8B-B14F-4D97-AF65-F5344CB8AC3E}">
        <p14:creationId xmlns:p14="http://schemas.microsoft.com/office/powerpoint/2010/main" val="379378327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nmeth_3317-SF10.jpg"/>
          <p:cNvPicPr>
            <a:picLocks noGrp="1" noChangeAspect="1"/>
          </p:cNvPicPr>
          <p:nvPr>
            <p:ph idx="1"/>
          </p:nvPr>
        </p:nvPicPr>
        <p:blipFill>
          <a:blip r:embed="rId3">
            <a:extLst>
              <a:ext uri="{28A0092B-C50C-407E-A947-70E740481C1C}">
                <a14:useLocalDpi xmlns:a14="http://schemas.microsoft.com/office/drawing/2010/main" val="0"/>
              </a:ext>
            </a:extLst>
          </a:blip>
          <a:srcRect t="-2420" b="-2420"/>
          <a:stretch>
            <a:fillRect/>
          </a:stretch>
        </p:blipFill>
        <p:spPr/>
      </p:pic>
      <p:sp>
        <p:nvSpPr>
          <p:cNvPr id="4" name="Date Placeholder 3"/>
          <p:cNvSpPr>
            <a:spLocks noGrp="1"/>
          </p:cNvSpPr>
          <p:nvPr>
            <p:ph type="dt" sz="half" idx="10"/>
          </p:nvPr>
        </p:nvSpPr>
        <p:spPr/>
        <p:txBody>
          <a:bodyPr/>
          <a:lstStyle/>
          <a:p>
            <a:fld id="{726D4600-8374-F340-9193-3BDB760DEEFF}" type="datetime2">
              <a:rPr lang="en-GB" smtClean="0"/>
              <a:t>Friday, 22 April 16</a:t>
            </a:fld>
            <a:endParaRPr lang="fi-FI" dirty="0"/>
          </a:p>
        </p:txBody>
      </p:sp>
      <p:sp>
        <p:nvSpPr>
          <p:cNvPr id="5" name="Footer Placeholder 4"/>
          <p:cNvSpPr>
            <a:spLocks noGrp="1"/>
          </p:cNvSpPr>
          <p:nvPr>
            <p:ph type="ftr" sz="quarter" idx="11"/>
          </p:nvPr>
        </p:nvSpPr>
        <p:spPr/>
        <p:txBody>
          <a:body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p>
            <a:fld id="{6EFD1E12-28FE-0048-AE2F-A944ECEB4398}" type="slidenum">
              <a:rPr lang="uk-UA"/>
              <a:t>19</a:t>
            </a:fld>
            <a:endParaRPr lang="uk-UA"/>
          </a:p>
        </p:txBody>
      </p:sp>
      <p:sp>
        <p:nvSpPr>
          <p:cNvPr id="2" name="Title 1"/>
          <p:cNvSpPr>
            <a:spLocks noGrp="1"/>
          </p:cNvSpPr>
          <p:nvPr>
            <p:ph type="title"/>
          </p:nvPr>
        </p:nvSpPr>
        <p:spPr/>
        <p:txBody>
          <a:bodyPr/>
          <a:lstStyle/>
          <a:p>
            <a:r>
              <a:rPr lang="en-US" dirty="0" smtClean="0"/>
              <a:t>READS CAN SPAN SPLICE JUNCTION</a:t>
            </a:r>
            <a:endParaRPr lang="en-US" dirty="0"/>
          </a:p>
        </p:txBody>
      </p:sp>
    </p:spTree>
    <p:extLst>
      <p:ext uri="{BB962C8B-B14F-4D97-AF65-F5344CB8AC3E}">
        <p14:creationId xmlns:p14="http://schemas.microsoft.com/office/powerpoint/2010/main" val="488313523"/>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09753" y="1772662"/>
            <a:ext cx="8407893" cy="4407408"/>
          </a:xfrm>
        </p:spPr>
        <p:txBody>
          <a:bodyPr>
            <a:normAutofit/>
          </a:bodyPr>
          <a:lstStyle/>
          <a:p>
            <a:pPr marL="0" indent="0">
              <a:buNone/>
            </a:pPr>
            <a:r>
              <a:rPr lang="en-US" dirty="0" smtClean="0"/>
              <a:t>Choice of a reference to align to</a:t>
            </a:r>
          </a:p>
          <a:p>
            <a:pPr marL="342900" indent="-342900"/>
            <a:r>
              <a:rPr lang="en-US" dirty="0" smtClean="0"/>
              <a:t>Genomic reference  </a:t>
            </a:r>
            <a:endParaRPr lang="en-US" dirty="0"/>
          </a:p>
          <a:p>
            <a:pPr lvl="1"/>
            <a:r>
              <a:rPr lang="en-US" dirty="0"/>
              <a:t>whole genome sequence </a:t>
            </a:r>
          </a:p>
          <a:p>
            <a:pPr lvl="1"/>
            <a:r>
              <a:rPr lang="en-US" dirty="0"/>
              <a:t>one sequence per </a:t>
            </a:r>
            <a:r>
              <a:rPr lang="en-US" dirty="0" smtClean="0"/>
              <a:t>chromosome</a:t>
            </a:r>
          </a:p>
          <a:p>
            <a:r>
              <a:rPr lang="en-US" dirty="0"/>
              <a:t>T</a:t>
            </a:r>
            <a:r>
              <a:rPr lang="en-US" dirty="0" smtClean="0"/>
              <a:t>ranscriptome reference</a:t>
            </a:r>
          </a:p>
          <a:p>
            <a:pPr lvl="1"/>
            <a:r>
              <a:rPr lang="en-US" dirty="0"/>
              <a:t>Existing or de novo </a:t>
            </a:r>
            <a:r>
              <a:rPr lang="en-US" dirty="0" smtClean="0"/>
              <a:t>assembly </a:t>
            </a:r>
            <a:endParaRPr lang="en-US" dirty="0"/>
          </a:p>
          <a:p>
            <a:pPr lvl="1"/>
            <a:r>
              <a:rPr lang="en-US" dirty="0"/>
              <a:t>sequences of the transcripts of interest </a:t>
            </a:r>
          </a:p>
          <a:p>
            <a:pPr lvl="1"/>
            <a:r>
              <a:rPr lang="en-US" dirty="0"/>
              <a:t>one sequence per transcript</a:t>
            </a:r>
          </a:p>
          <a:p>
            <a:pPr lvl="1"/>
            <a:r>
              <a:rPr lang="en-US" dirty="0"/>
              <a:t>Assemble transcripts from the reads de </a:t>
            </a:r>
            <a:r>
              <a:rPr lang="en-US" dirty="0" smtClean="0"/>
              <a:t>novo</a:t>
            </a:r>
          </a:p>
          <a:p>
            <a:pPr lvl="1"/>
            <a:endParaRPr lang="en-US" dirty="0"/>
          </a:p>
        </p:txBody>
      </p:sp>
      <p:sp>
        <p:nvSpPr>
          <p:cNvPr id="3" name="Date Placeholder 2"/>
          <p:cNvSpPr>
            <a:spLocks noGrp="1"/>
          </p:cNvSpPr>
          <p:nvPr>
            <p:ph type="dt" sz="half" idx="10"/>
          </p:nvPr>
        </p:nvSpPr>
        <p:spPr/>
        <p:txBody>
          <a:bodyPr/>
          <a:lstStyle/>
          <a:p>
            <a:fld id="{A016C21B-9B5C-7A4E-A909-3C5D21BE144A}" type="datetime2">
              <a:rPr lang="en-GB" smtClean="0"/>
              <a:t>Friday, 22 April 16</a:t>
            </a:fld>
            <a:endParaRPr lang="fi-FI" dirty="0"/>
          </a:p>
        </p:txBody>
      </p:sp>
      <p:sp>
        <p:nvSpPr>
          <p:cNvPr id="4" name="Footer Placeholder 3"/>
          <p:cNvSpPr>
            <a:spLocks noGrp="1"/>
          </p:cNvSpPr>
          <p:nvPr>
            <p:ph type="ftr" sz="quarter" idx="11"/>
          </p:nvPr>
        </p:nvSpPr>
        <p:spPr/>
        <p:txBody>
          <a:bodyPr/>
          <a:lstStyle/>
          <a:p>
            <a:r>
              <a:rPr lang="en-US" smtClean="0"/>
              <a:t>Introduction to RNA-seq</a:t>
            </a:r>
            <a:endParaRPr lang="en-US" dirty="0"/>
          </a:p>
        </p:txBody>
      </p:sp>
      <p:sp>
        <p:nvSpPr>
          <p:cNvPr id="5" name="Slide Number Placeholder 4"/>
          <p:cNvSpPr>
            <a:spLocks noGrp="1"/>
          </p:cNvSpPr>
          <p:nvPr>
            <p:ph type="sldNum" sz="quarter" idx="12"/>
          </p:nvPr>
        </p:nvSpPr>
        <p:spPr/>
        <p:txBody>
          <a:bodyPr/>
          <a:lstStyle/>
          <a:p>
            <a:fld id="{6EFD1E12-28FE-0048-AE2F-A944ECEB4398}" type="slidenum">
              <a:rPr lang="uk-UA"/>
              <a:t>20</a:t>
            </a:fld>
            <a:endParaRPr lang="uk-UA"/>
          </a:p>
        </p:txBody>
      </p:sp>
      <p:sp>
        <p:nvSpPr>
          <p:cNvPr id="6" name="Title 5"/>
          <p:cNvSpPr>
            <a:spLocks noGrp="1"/>
          </p:cNvSpPr>
          <p:nvPr>
            <p:ph type="title"/>
          </p:nvPr>
        </p:nvSpPr>
        <p:spPr/>
        <p:txBody>
          <a:bodyPr/>
          <a:lstStyle/>
          <a:p>
            <a:r>
              <a:rPr lang="en-US" dirty="0" smtClean="0"/>
              <a:t>Alignment </a:t>
            </a:r>
            <a:endParaRPr lang="en-US" dirty="0"/>
          </a:p>
        </p:txBody>
      </p:sp>
    </p:spTree>
    <p:extLst>
      <p:ext uri="{BB962C8B-B14F-4D97-AF65-F5344CB8AC3E}">
        <p14:creationId xmlns:p14="http://schemas.microsoft.com/office/powerpoint/2010/main" val="303844368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advantages</a:t>
            </a:r>
            <a:endParaRPr lang="en-US" dirty="0"/>
          </a:p>
          <a:p>
            <a:pPr lvl="1"/>
            <a:r>
              <a:rPr lang="en-US" dirty="0"/>
              <a:t>you quantify the transcripts that are present</a:t>
            </a:r>
          </a:p>
          <a:p>
            <a:pPr lvl="1"/>
            <a:r>
              <a:rPr lang="en-US" dirty="0"/>
              <a:t>novel gene models, alternative splicing</a:t>
            </a:r>
          </a:p>
          <a:p>
            <a:pPr lvl="1"/>
            <a:r>
              <a:rPr lang="en-US" dirty="0"/>
              <a:t>not limited to existing annotation quality</a:t>
            </a:r>
          </a:p>
          <a:p>
            <a:r>
              <a:rPr lang="en-US" dirty="0"/>
              <a:t>disadvantages</a:t>
            </a:r>
          </a:p>
          <a:p>
            <a:pPr lvl="1"/>
            <a:r>
              <a:rPr lang="en-US" dirty="0"/>
              <a:t>quality transcriptome assembly is non-trivial</a:t>
            </a:r>
          </a:p>
          <a:p>
            <a:pPr lvl="1"/>
            <a:r>
              <a:rPr lang="en-US" dirty="0"/>
              <a:t>requires more depth sequence for than for simple DE</a:t>
            </a:r>
          </a:p>
          <a:p>
            <a:pPr lvl="1"/>
            <a:r>
              <a:rPr lang="en-US" dirty="0"/>
              <a:t>introduce error</a:t>
            </a:r>
          </a:p>
          <a:p>
            <a:r>
              <a:rPr lang="en-US" dirty="0"/>
              <a:t>if your organism has not been sequenced this is your only option</a:t>
            </a:r>
          </a:p>
        </p:txBody>
      </p:sp>
      <p:sp>
        <p:nvSpPr>
          <p:cNvPr id="3" name="Date Placeholder 2"/>
          <p:cNvSpPr>
            <a:spLocks noGrp="1"/>
          </p:cNvSpPr>
          <p:nvPr>
            <p:ph type="dt" sz="half" idx="10"/>
          </p:nvPr>
        </p:nvSpPr>
        <p:spPr/>
        <p:txBody>
          <a:bodyPr/>
          <a:lstStyle/>
          <a:p>
            <a:fld id="{55115DC5-B88C-E64A-A453-E48CC7333C8C}" type="datetime2">
              <a:rPr lang="en-GB" smtClean="0"/>
              <a:t>Friday, 22 April 16</a:t>
            </a:fld>
            <a:endParaRPr lang="fi-FI" dirty="0"/>
          </a:p>
        </p:txBody>
      </p:sp>
      <p:sp>
        <p:nvSpPr>
          <p:cNvPr id="4" name="Footer Placeholder 3"/>
          <p:cNvSpPr>
            <a:spLocks noGrp="1"/>
          </p:cNvSpPr>
          <p:nvPr>
            <p:ph type="ftr" sz="quarter" idx="11"/>
          </p:nvPr>
        </p:nvSpPr>
        <p:spPr/>
        <p:txBody>
          <a:bodyPr/>
          <a:lstStyle/>
          <a:p>
            <a:r>
              <a:rPr lang="en-US" smtClean="0"/>
              <a:t>Introduction to RNA-seq</a:t>
            </a:r>
            <a:endParaRPr lang="en-US" dirty="0"/>
          </a:p>
        </p:txBody>
      </p:sp>
      <p:sp>
        <p:nvSpPr>
          <p:cNvPr id="5" name="Slide Number Placeholder 4"/>
          <p:cNvSpPr>
            <a:spLocks noGrp="1"/>
          </p:cNvSpPr>
          <p:nvPr>
            <p:ph type="sldNum" sz="quarter" idx="12"/>
          </p:nvPr>
        </p:nvSpPr>
        <p:spPr/>
        <p:txBody>
          <a:bodyPr/>
          <a:lstStyle/>
          <a:p>
            <a:fld id="{6EFD1E12-28FE-0048-AE2F-A944ECEB4398}" type="slidenum">
              <a:rPr lang="uk-UA"/>
              <a:t>21</a:t>
            </a:fld>
            <a:endParaRPr lang="uk-UA"/>
          </a:p>
        </p:txBody>
      </p:sp>
      <p:sp>
        <p:nvSpPr>
          <p:cNvPr id="6" name="Title 5"/>
          <p:cNvSpPr>
            <a:spLocks noGrp="1"/>
          </p:cNvSpPr>
          <p:nvPr>
            <p:ph type="title"/>
          </p:nvPr>
        </p:nvSpPr>
        <p:spPr/>
        <p:txBody>
          <a:bodyPr/>
          <a:lstStyle/>
          <a:p>
            <a:r>
              <a:rPr lang="en-US" dirty="0"/>
              <a:t>de novo </a:t>
            </a:r>
            <a:r>
              <a:rPr lang="en-US" dirty="0" smtClean="0"/>
              <a:t>assembly</a:t>
            </a:r>
            <a:endParaRPr lang="en-US" dirty="0"/>
          </a:p>
        </p:txBody>
      </p:sp>
    </p:spTree>
    <p:extLst>
      <p:ext uri="{BB962C8B-B14F-4D97-AF65-F5344CB8AC3E}">
        <p14:creationId xmlns:p14="http://schemas.microsoft.com/office/powerpoint/2010/main" val="41193919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Genomic</a:t>
            </a:r>
          </a:p>
          <a:p>
            <a:pPr lvl="1"/>
            <a:r>
              <a:rPr lang="en-US" dirty="0" smtClean="0"/>
              <a:t>spliced </a:t>
            </a:r>
            <a:r>
              <a:rPr lang="en-US" dirty="0"/>
              <a:t>reads</a:t>
            </a:r>
          </a:p>
          <a:p>
            <a:pPr lvl="1"/>
            <a:r>
              <a:rPr lang="en-US" dirty="0"/>
              <a:t>require splice aware </a:t>
            </a:r>
            <a:r>
              <a:rPr lang="en-US" dirty="0" smtClean="0"/>
              <a:t>aligner</a:t>
            </a:r>
          </a:p>
          <a:p>
            <a:pPr lvl="1"/>
            <a:r>
              <a:rPr lang="en-US" dirty="0" smtClean="0"/>
              <a:t>separate feature quantification step</a:t>
            </a:r>
            <a:endParaRPr lang="en-US" dirty="0"/>
          </a:p>
          <a:p>
            <a:pPr lvl="1"/>
            <a:r>
              <a:rPr lang="en-US" dirty="0"/>
              <a:t>relies on an existing genomic reference </a:t>
            </a:r>
            <a:endParaRPr lang="en-US" dirty="0" smtClean="0"/>
          </a:p>
          <a:p>
            <a:pPr lvl="1"/>
            <a:r>
              <a:rPr lang="en-US" dirty="0" smtClean="0"/>
              <a:t>you might see potential new features in </a:t>
            </a:r>
            <a:r>
              <a:rPr lang="en-US" dirty="0" err="1" smtClean="0"/>
              <a:t>unannotated</a:t>
            </a:r>
            <a:r>
              <a:rPr lang="en-US" dirty="0"/>
              <a:t> </a:t>
            </a:r>
            <a:r>
              <a:rPr lang="en-US" dirty="0" smtClean="0"/>
              <a:t>regions</a:t>
            </a:r>
          </a:p>
          <a:p>
            <a:r>
              <a:rPr lang="en-US" dirty="0" err="1" smtClean="0"/>
              <a:t>Transcriptomic</a:t>
            </a:r>
            <a:endParaRPr lang="en-US" dirty="0"/>
          </a:p>
          <a:p>
            <a:pPr lvl="1"/>
            <a:r>
              <a:rPr lang="en-US" dirty="0" smtClean="0"/>
              <a:t>Existing </a:t>
            </a:r>
            <a:r>
              <a:rPr lang="en-US" dirty="0"/>
              <a:t>or de novo </a:t>
            </a:r>
            <a:r>
              <a:rPr lang="en-US" dirty="0" smtClean="0"/>
              <a:t>assembly</a:t>
            </a:r>
          </a:p>
          <a:p>
            <a:pPr lvl="1"/>
            <a:r>
              <a:rPr lang="en-US" dirty="0"/>
              <a:t>will only discover what is in your </a:t>
            </a:r>
            <a:r>
              <a:rPr lang="en-US" dirty="0" smtClean="0"/>
              <a:t>reference</a:t>
            </a:r>
          </a:p>
          <a:p>
            <a:pPr lvl="1"/>
            <a:r>
              <a:rPr lang="en-US" dirty="0" smtClean="0"/>
              <a:t>get away with non-splice aware aligner (faster)</a:t>
            </a:r>
          </a:p>
          <a:p>
            <a:pPr lvl="1"/>
            <a:r>
              <a:rPr lang="en-US" dirty="0" smtClean="0"/>
              <a:t>no </a:t>
            </a:r>
            <a:r>
              <a:rPr lang="en-US" dirty="0"/>
              <a:t>second mapping </a:t>
            </a:r>
            <a:r>
              <a:rPr lang="en-US" dirty="0" smtClean="0"/>
              <a:t>step</a:t>
            </a:r>
          </a:p>
          <a:p>
            <a:pPr lvl="1"/>
            <a:endParaRPr lang="en-US" dirty="0" smtClean="0"/>
          </a:p>
          <a:p>
            <a:pPr marL="365760" lvl="1" indent="0">
              <a:buNone/>
            </a:pPr>
            <a:endParaRPr lang="en-US" dirty="0"/>
          </a:p>
          <a:p>
            <a:endParaRPr lang="en-US" dirty="0" smtClean="0"/>
          </a:p>
          <a:p>
            <a:pPr lvl="1"/>
            <a:endParaRPr lang="en-US" dirty="0" smtClean="0"/>
          </a:p>
          <a:p>
            <a:pPr marL="45720" indent="0">
              <a:buNone/>
            </a:pPr>
            <a:endParaRPr lang="en-US" dirty="0"/>
          </a:p>
        </p:txBody>
      </p:sp>
      <p:sp>
        <p:nvSpPr>
          <p:cNvPr id="3" name="Date Placeholder 2"/>
          <p:cNvSpPr>
            <a:spLocks noGrp="1"/>
          </p:cNvSpPr>
          <p:nvPr>
            <p:ph type="dt" sz="half" idx="10"/>
          </p:nvPr>
        </p:nvSpPr>
        <p:spPr/>
        <p:txBody>
          <a:bodyPr/>
          <a:lstStyle/>
          <a:p>
            <a:fld id="{A0826139-1947-5746-ACD8-9AD1AB1831AB}" type="datetime2">
              <a:rPr lang="en-GB" smtClean="0"/>
              <a:t>Friday, 22 April 16</a:t>
            </a:fld>
            <a:endParaRPr lang="fi-FI" dirty="0"/>
          </a:p>
        </p:txBody>
      </p:sp>
      <p:sp>
        <p:nvSpPr>
          <p:cNvPr id="4" name="Footer Placeholder 3"/>
          <p:cNvSpPr>
            <a:spLocks noGrp="1"/>
          </p:cNvSpPr>
          <p:nvPr>
            <p:ph type="ftr" sz="quarter" idx="11"/>
          </p:nvPr>
        </p:nvSpPr>
        <p:spPr/>
        <p:txBody>
          <a:bodyPr/>
          <a:lstStyle/>
          <a:p>
            <a:r>
              <a:rPr lang="en-US" smtClean="0"/>
              <a:t>Introduction to RNA-seq</a:t>
            </a:r>
            <a:endParaRPr lang="en-US" dirty="0"/>
          </a:p>
        </p:txBody>
      </p:sp>
      <p:sp>
        <p:nvSpPr>
          <p:cNvPr id="5" name="Slide Number Placeholder 4"/>
          <p:cNvSpPr>
            <a:spLocks noGrp="1"/>
          </p:cNvSpPr>
          <p:nvPr>
            <p:ph type="sldNum" sz="quarter" idx="12"/>
          </p:nvPr>
        </p:nvSpPr>
        <p:spPr/>
        <p:txBody>
          <a:bodyPr/>
          <a:lstStyle/>
          <a:p>
            <a:fld id="{6EFD1E12-28FE-0048-AE2F-A944ECEB4398}" type="slidenum">
              <a:rPr lang="uk-UA"/>
              <a:t>22</a:t>
            </a:fld>
            <a:endParaRPr lang="uk-UA"/>
          </a:p>
        </p:txBody>
      </p:sp>
      <p:sp>
        <p:nvSpPr>
          <p:cNvPr id="6" name="Title 5"/>
          <p:cNvSpPr>
            <a:spLocks noGrp="1"/>
          </p:cNvSpPr>
          <p:nvPr>
            <p:ph type="title"/>
          </p:nvPr>
        </p:nvSpPr>
        <p:spPr/>
        <p:txBody>
          <a:bodyPr/>
          <a:lstStyle/>
          <a:p>
            <a:r>
              <a:rPr lang="en-US" dirty="0"/>
              <a:t>Genomic </a:t>
            </a:r>
            <a:r>
              <a:rPr lang="en-US" dirty="0" err="1" smtClean="0"/>
              <a:t>Vs</a:t>
            </a:r>
            <a:r>
              <a:rPr lang="en-US" dirty="0" smtClean="0"/>
              <a:t> </a:t>
            </a:r>
            <a:r>
              <a:rPr lang="en-US" dirty="0" err="1" smtClean="0"/>
              <a:t>Transcriptomic</a:t>
            </a:r>
            <a:endParaRPr lang="en-US" dirty="0"/>
          </a:p>
        </p:txBody>
      </p:sp>
    </p:spTree>
    <p:extLst>
      <p:ext uri="{BB962C8B-B14F-4D97-AF65-F5344CB8AC3E}">
        <p14:creationId xmlns:p14="http://schemas.microsoft.com/office/powerpoint/2010/main" val="2820435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a:t>Reads that map to multiple features</a:t>
            </a:r>
          </a:p>
          <a:p>
            <a:r>
              <a:rPr lang="en-US" dirty="0"/>
              <a:t>multi mapping reads</a:t>
            </a:r>
          </a:p>
          <a:p>
            <a:pPr lvl="1"/>
            <a:r>
              <a:rPr lang="en-US" dirty="0"/>
              <a:t>repetitive regions</a:t>
            </a:r>
          </a:p>
          <a:p>
            <a:pPr lvl="1"/>
            <a:r>
              <a:rPr lang="en-US" dirty="0"/>
              <a:t>copy number, pseudogenes </a:t>
            </a:r>
          </a:p>
          <a:p>
            <a:pPr lvl="1"/>
            <a:r>
              <a:rPr lang="en-US" dirty="0"/>
              <a:t>often the approach is to randomly select one of the possible locations</a:t>
            </a:r>
          </a:p>
          <a:p>
            <a:r>
              <a:rPr lang="en-US" dirty="0"/>
              <a:t>over lapping genes on opposite strands</a:t>
            </a:r>
          </a:p>
          <a:p>
            <a:pPr lvl="1"/>
            <a:r>
              <a:rPr lang="en-US" dirty="0"/>
              <a:t>strand specific libraries can help here</a:t>
            </a:r>
          </a:p>
          <a:p>
            <a:r>
              <a:rPr lang="en-US" dirty="0"/>
              <a:t>alternative transcript models</a:t>
            </a:r>
          </a:p>
          <a:p>
            <a:pPr marL="0" indent="0">
              <a:buNone/>
            </a:pPr>
            <a:endParaRPr lang="en-US" dirty="0"/>
          </a:p>
        </p:txBody>
      </p:sp>
      <p:sp>
        <p:nvSpPr>
          <p:cNvPr id="3" name="Date Placeholder 2"/>
          <p:cNvSpPr>
            <a:spLocks noGrp="1"/>
          </p:cNvSpPr>
          <p:nvPr>
            <p:ph type="dt" sz="half" idx="10"/>
          </p:nvPr>
        </p:nvSpPr>
        <p:spPr/>
        <p:txBody>
          <a:bodyPr/>
          <a:lstStyle/>
          <a:p>
            <a:fld id="{5B94D7A9-420A-C846-8FAD-72B9E369F121}" type="datetime2">
              <a:rPr lang="en-GB" smtClean="0"/>
              <a:t>Friday, 22 April 16</a:t>
            </a:fld>
            <a:endParaRPr lang="fi-FI" dirty="0"/>
          </a:p>
        </p:txBody>
      </p:sp>
      <p:sp>
        <p:nvSpPr>
          <p:cNvPr id="4" name="Footer Placeholder 3"/>
          <p:cNvSpPr>
            <a:spLocks noGrp="1"/>
          </p:cNvSpPr>
          <p:nvPr>
            <p:ph type="ftr" sz="quarter" idx="11"/>
          </p:nvPr>
        </p:nvSpPr>
        <p:spPr/>
        <p:txBody>
          <a:bodyPr/>
          <a:lstStyle/>
          <a:p>
            <a:r>
              <a:rPr lang="en-US" smtClean="0"/>
              <a:t>Introduction to RNA-seq</a:t>
            </a:r>
            <a:endParaRPr lang="en-US" dirty="0"/>
          </a:p>
        </p:txBody>
      </p:sp>
      <p:sp>
        <p:nvSpPr>
          <p:cNvPr id="5" name="Slide Number Placeholder 4"/>
          <p:cNvSpPr>
            <a:spLocks noGrp="1"/>
          </p:cNvSpPr>
          <p:nvPr>
            <p:ph type="sldNum" sz="quarter" idx="12"/>
          </p:nvPr>
        </p:nvSpPr>
        <p:spPr/>
        <p:txBody>
          <a:bodyPr/>
          <a:lstStyle/>
          <a:p>
            <a:fld id="{6EFD1E12-28FE-0048-AE2F-A944ECEB4398}" type="slidenum">
              <a:rPr lang="uk-UA"/>
              <a:t>23</a:t>
            </a:fld>
            <a:endParaRPr lang="uk-UA"/>
          </a:p>
        </p:txBody>
      </p:sp>
      <p:sp>
        <p:nvSpPr>
          <p:cNvPr id="6" name="Title 5"/>
          <p:cNvSpPr>
            <a:spLocks noGrp="1"/>
          </p:cNvSpPr>
          <p:nvPr>
            <p:ph type="title"/>
          </p:nvPr>
        </p:nvSpPr>
        <p:spPr/>
        <p:txBody>
          <a:bodyPr/>
          <a:lstStyle/>
          <a:p>
            <a:r>
              <a:rPr lang="en-US" dirty="0" smtClean="0"/>
              <a:t>TRANSCRIPTS VS GENEs</a:t>
            </a:r>
            <a:endParaRPr lang="en-US" dirty="0"/>
          </a:p>
        </p:txBody>
      </p:sp>
    </p:spTree>
    <p:extLst>
      <p:ext uri="{BB962C8B-B14F-4D97-AF65-F5344CB8AC3E}">
        <p14:creationId xmlns:p14="http://schemas.microsoft.com/office/powerpoint/2010/main" val="606226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pPr algn="l"/>
            <a:r>
              <a:rPr lang="en-US" dirty="0"/>
              <a:t>"You can't fix by analysis what you bungled by design." </a:t>
            </a:r>
          </a:p>
          <a:p>
            <a:pPr algn="l"/>
            <a:r>
              <a:rPr lang="en-US" dirty="0"/>
              <a:t>Light, Singer and Willett (1990)</a:t>
            </a:r>
          </a:p>
        </p:txBody>
      </p:sp>
      <p:sp>
        <p:nvSpPr>
          <p:cNvPr id="4" name="Date Placeholder 3"/>
          <p:cNvSpPr>
            <a:spLocks noGrp="1"/>
          </p:cNvSpPr>
          <p:nvPr>
            <p:ph type="dt" sz="half" idx="10"/>
          </p:nvPr>
        </p:nvSpPr>
        <p:spPr/>
        <p:txBody>
          <a:bodyPr/>
          <a:lstStyle/>
          <a:p>
            <a:fld id="{C24673E4-FC2C-F84B-A047-DFDF1C013A38}" type="datetime2">
              <a:rPr lang="en-GB" smtClean="0"/>
              <a:t>Friday, 22 April 16</a:t>
            </a:fld>
            <a:endParaRPr lang="fi-FI" dirty="0"/>
          </a:p>
        </p:txBody>
      </p:sp>
      <p:sp>
        <p:nvSpPr>
          <p:cNvPr id="6" name="Slide Number Placeholder 5"/>
          <p:cNvSpPr>
            <a:spLocks noGrp="1"/>
          </p:cNvSpPr>
          <p:nvPr>
            <p:ph type="sldNum" sz="quarter" idx="11"/>
          </p:nvPr>
        </p:nvSpPr>
        <p:spPr/>
        <p:txBody>
          <a:bodyPr/>
          <a:lstStyle/>
          <a:p>
            <a:fld id="{6EFD1E12-28FE-0048-AE2F-A944ECEB4398}" type="slidenum">
              <a:rPr lang="uk-UA"/>
              <a:pPr/>
              <a:t>24</a:t>
            </a:fld>
            <a:endParaRPr lang="uk-UA"/>
          </a:p>
        </p:txBody>
      </p:sp>
      <p:sp>
        <p:nvSpPr>
          <p:cNvPr id="5" name="Footer Placeholder 4"/>
          <p:cNvSpPr>
            <a:spLocks noGrp="1"/>
          </p:cNvSpPr>
          <p:nvPr>
            <p:ph type="ftr" sz="quarter" idx="12"/>
          </p:nvPr>
        </p:nvSpPr>
        <p:spPr/>
        <p:txBody>
          <a:bodyPr/>
          <a:lstStyle/>
          <a:p>
            <a:r>
              <a:rPr lang="en-US" smtClean="0"/>
              <a:t>Introduction to RNA-seq</a:t>
            </a:r>
            <a:endParaRPr lang="en-US" dirty="0"/>
          </a:p>
        </p:txBody>
      </p:sp>
      <p:sp>
        <p:nvSpPr>
          <p:cNvPr id="2" name="Title 1"/>
          <p:cNvSpPr>
            <a:spLocks noGrp="1"/>
          </p:cNvSpPr>
          <p:nvPr>
            <p:ph type="title"/>
          </p:nvPr>
        </p:nvSpPr>
        <p:spPr/>
        <p:txBody>
          <a:bodyPr/>
          <a:lstStyle/>
          <a:p>
            <a:r>
              <a:rPr lang="en-US" dirty="0"/>
              <a:t>RNA-Seq exploration</a:t>
            </a:r>
          </a:p>
        </p:txBody>
      </p:sp>
    </p:spTree>
    <p:extLst>
      <p:ext uri="{BB962C8B-B14F-4D97-AF65-F5344CB8AC3E}">
        <p14:creationId xmlns:p14="http://schemas.microsoft.com/office/powerpoint/2010/main" val="16674561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45720" indent="0">
              <a:buNone/>
            </a:pPr>
            <a:r>
              <a:rPr lang="en-US" dirty="0" smtClean="0"/>
              <a:t>Sources of Unwanted Variation</a:t>
            </a:r>
            <a:endParaRPr lang="en-US" dirty="0"/>
          </a:p>
          <a:p>
            <a:r>
              <a:rPr lang="en-US" dirty="0"/>
              <a:t>library </a:t>
            </a:r>
            <a:r>
              <a:rPr lang="en-US" dirty="0" smtClean="0"/>
              <a:t>size</a:t>
            </a:r>
          </a:p>
          <a:p>
            <a:pPr lvl="1"/>
            <a:r>
              <a:rPr lang="en-US" dirty="0" smtClean="0"/>
              <a:t>different total numbers of reads in each sample</a:t>
            </a:r>
            <a:endParaRPr lang="en-US" dirty="0"/>
          </a:p>
          <a:p>
            <a:r>
              <a:rPr lang="en-US" dirty="0"/>
              <a:t>total RNA </a:t>
            </a:r>
            <a:r>
              <a:rPr lang="en-US" dirty="0" smtClean="0"/>
              <a:t>composition</a:t>
            </a:r>
          </a:p>
          <a:p>
            <a:pPr lvl="1"/>
            <a:r>
              <a:rPr lang="en-US" dirty="0" smtClean="0"/>
              <a:t>big changes in expression of a few genes change sequencing resources available to other genes cause false appearance of differential expression</a:t>
            </a:r>
            <a:endParaRPr lang="en-US" dirty="0"/>
          </a:p>
          <a:p>
            <a:r>
              <a:rPr lang="en-US" dirty="0"/>
              <a:t>gene </a:t>
            </a:r>
            <a:r>
              <a:rPr lang="en-US" dirty="0" smtClean="0"/>
              <a:t>length </a:t>
            </a:r>
            <a:endParaRPr lang="en-US" dirty="0" smtClean="0"/>
          </a:p>
          <a:p>
            <a:pPr lvl="1"/>
            <a:r>
              <a:rPr lang="en-US" dirty="0" smtClean="0"/>
              <a:t>longer transcript generate more fragments</a:t>
            </a:r>
            <a:endParaRPr lang="en-US" dirty="0"/>
          </a:p>
          <a:p>
            <a:r>
              <a:rPr lang="en-US" dirty="0"/>
              <a:t>GC </a:t>
            </a:r>
            <a:r>
              <a:rPr lang="en-US" dirty="0" smtClean="0"/>
              <a:t>content</a:t>
            </a:r>
          </a:p>
          <a:p>
            <a:pPr lvl="1"/>
            <a:r>
              <a:rPr lang="en-US" dirty="0" smtClean="0"/>
              <a:t>unbalanced base compositions don’t sequence as well</a:t>
            </a:r>
          </a:p>
          <a:p>
            <a:r>
              <a:rPr lang="en-US" dirty="0" smtClean="0"/>
              <a:t>batch effects</a:t>
            </a:r>
          </a:p>
          <a:p>
            <a:pPr lvl="1"/>
            <a:r>
              <a:rPr lang="en-US" dirty="0" smtClean="0"/>
              <a:t>different kits, different days, temperatures, planetary alignments...</a:t>
            </a:r>
            <a:endParaRPr lang="en-US" dirty="0" smtClean="0"/>
          </a:p>
        </p:txBody>
      </p:sp>
      <p:sp>
        <p:nvSpPr>
          <p:cNvPr id="3" name="Date Placeholder 2"/>
          <p:cNvSpPr>
            <a:spLocks noGrp="1"/>
          </p:cNvSpPr>
          <p:nvPr>
            <p:ph type="dt" sz="half" idx="10"/>
          </p:nvPr>
        </p:nvSpPr>
        <p:spPr/>
        <p:txBody>
          <a:bodyPr/>
          <a:lstStyle/>
          <a:p>
            <a:fld id="{04862091-CEB9-6C47-AD3B-D8DD24DACF3D}" type="datetime2">
              <a:rPr lang="en-GB" smtClean="0"/>
              <a:t>Friday, 22 April 16</a:t>
            </a:fld>
            <a:endParaRPr lang="fi-FI" dirty="0"/>
          </a:p>
        </p:txBody>
      </p:sp>
      <p:sp>
        <p:nvSpPr>
          <p:cNvPr id="4" name="Footer Placeholder 3"/>
          <p:cNvSpPr>
            <a:spLocks noGrp="1"/>
          </p:cNvSpPr>
          <p:nvPr>
            <p:ph type="ftr" sz="quarter" idx="11"/>
          </p:nvPr>
        </p:nvSpPr>
        <p:spPr/>
        <p:txBody>
          <a:bodyPr/>
          <a:lstStyle/>
          <a:p>
            <a:r>
              <a:rPr lang="en-US" smtClean="0"/>
              <a:t>Introduction to RNA-seq</a:t>
            </a:r>
            <a:endParaRPr lang="en-US" dirty="0"/>
          </a:p>
        </p:txBody>
      </p:sp>
      <p:sp>
        <p:nvSpPr>
          <p:cNvPr id="5" name="Slide Number Placeholder 4"/>
          <p:cNvSpPr>
            <a:spLocks noGrp="1"/>
          </p:cNvSpPr>
          <p:nvPr>
            <p:ph type="sldNum" sz="quarter" idx="12"/>
          </p:nvPr>
        </p:nvSpPr>
        <p:spPr/>
        <p:txBody>
          <a:bodyPr/>
          <a:lstStyle/>
          <a:p>
            <a:fld id="{6EFD1E12-28FE-0048-AE2F-A944ECEB4398}" type="slidenum">
              <a:rPr lang="uk-UA"/>
              <a:t>25</a:t>
            </a:fld>
            <a:endParaRPr lang="uk-UA"/>
          </a:p>
        </p:txBody>
      </p:sp>
      <p:sp>
        <p:nvSpPr>
          <p:cNvPr id="6" name="Title 5"/>
          <p:cNvSpPr>
            <a:spLocks noGrp="1"/>
          </p:cNvSpPr>
          <p:nvPr>
            <p:ph type="title"/>
          </p:nvPr>
        </p:nvSpPr>
        <p:spPr/>
        <p:txBody>
          <a:bodyPr/>
          <a:lstStyle/>
          <a:p>
            <a:r>
              <a:rPr lang="en-US" dirty="0" smtClean="0"/>
              <a:t>unwanted variance</a:t>
            </a:r>
            <a:endParaRPr lang="en-US" dirty="0"/>
          </a:p>
        </p:txBody>
      </p:sp>
    </p:spTree>
    <p:extLst>
      <p:ext uri="{BB962C8B-B14F-4D97-AF65-F5344CB8AC3E}">
        <p14:creationId xmlns:p14="http://schemas.microsoft.com/office/powerpoint/2010/main" val="6931562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pPr algn="l"/>
            <a:r>
              <a:rPr lang="en-US" dirty="0"/>
              <a:t>“Numerical quantities focus on expected values, graphical summaries on unexpected values." </a:t>
            </a:r>
          </a:p>
          <a:p>
            <a:pPr algn="l"/>
            <a:r>
              <a:rPr lang="en-US" dirty="0"/>
              <a:t>John Tukey</a:t>
            </a:r>
          </a:p>
        </p:txBody>
      </p:sp>
      <p:sp>
        <p:nvSpPr>
          <p:cNvPr id="4" name="Date Placeholder 3"/>
          <p:cNvSpPr>
            <a:spLocks noGrp="1"/>
          </p:cNvSpPr>
          <p:nvPr>
            <p:ph type="dt" sz="half" idx="10"/>
          </p:nvPr>
        </p:nvSpPr>
        <p:spPr/>
        <p:txBody>
          <a:bodyPr/>
          <a:lstStyle/>
          <a:p>
            <a:fld id="{5772C849-AADA-4940-A60E-25C93405C443}" type="datetime2">
              <a:rPr lang="en-GB" smtClean="0"/>
              <a:t>Friday, 22 April 16</a:t>
            </a:fld>
            <a:endParaRPr lang="fi-FI" dirty="0"/>
          </a:p>
        </p:txBody>
      </p:sp>
      <p:sp>
        <p:nvSpPr>
          <p:cNvPr id="6" name="Slide Number Placeholder 5"/>
          <p:cNvSpPr>
            <a:spLocks noGrp="1"/>
          </p:cNvSpPr>
          <p:nvPr>
            <p:ph type="sldNum" sz="quarter" idx="11"/>
          </p:nvPr>
        </p:nvSpPr>
        <p:spPr/>
        <p:txBody>
          <a:bodyPr/>
          <a:lstStyle/>
          <a:p>
            <a:fld id="{6EFD1E12-28FE-0048-AE2F-A944ECEB4398}" type="slidenum">
              <a:rPr lang="uk-UA"/>
              <a:pPr/>
              <a:t>26</a:t>
            </a:fld>
            <a:endParaRPr lang="uk-UA"/>
          </a:p>
        </p:txBody>
      </p:sp>
      <p:sp>
        <p:nvSpPr>
          <p:cNvPr id="5" name="Footer Placeholder 4"/>
          <p:cNvSpPr>
            <a:spLocks noGrp="1"/>
          </p:cNvSpPr>
          <p:nvPr>
            <p:ph type="ftr" sz="quarter" idx="12"/>
          </p:nvPr>
        </p:nvSpPr>
        <p:spPr/>
        <p:txBody>
          <a:bodyPr/>
          <a:lstStyle/>
          <a:p>
            <a:r>
              <a:rPr lang="en-US" smtClean="0"/>
              <a:t>Introduction to RNA-seq</a:t>
            </a:r>
            <a:endParaRPr lang="en-US" dirty="0"/>
          </a:p>
        </p:txBody>
      </p:sp>
      <p:sp>
        <p:nvSpPr>
          <p:cNvPr id="2" name="Title 1"/>
          <p:cNvSpPr>
            <a:spLocks noGrp="1"/>
          </p:cNvSpPr>
          <p:nvPr>
            <p:ph type="title"/>
          </p:nvPr>
        </p:nvSpPr>
        <p:spPr/>
        <p:txBody>
          <a:bodyPr/>
          <a:lstStyle/>
          <a:p>
            <a:r>
              <a:rPr lang="en-US" dirty="0"/>
              <a:t>RNA-seq Visualisation</a:t>
            </a:r>
          </a:p>
        </p:txBody>
      </p:sp>
    </p:spTree>
    <p:extLst>
      <p:ext uri="{BB962C8B-B14F-4D97-AF65-F5344CB8AC3E}">
        <p14:creationId xmlns:p14="http://schemas.microsoft.com/office/powerpoint/2010/main" val="34485473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23976" y="1739750"/>
            <a:ext cx="8265846" cy="3743714"/>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3" name="Picture Placeholder 2" descr="rleplotDyeSwap-1.pdf"/>
          <p:cNvPicPr>
            <a:picLocks noGrp="1" noChangeAspect="1"/>
          </p:cNvPicPr>
          <p:nvPr>
            <p:ph idx="1"/>
          </p:nvPr>
        </p:nvPicPr>
        <p:blipFill>
          <a:blip r:embed="rId3">
            <a:extLst>
              <a:ext uri="{28A0092B-C50C-407E-A947-70E740481C1C}">
                <a14:useLocalDpi xmlns:a14="http://schemas.microsoft.com/office/drawing/2010/main" val="0"/>
              </a:ext>
            </a:extLst>
          </a:blip>
          <a:srcRect t="-19893" b="-19893"/>
          <a:stretch>
            <a:fillRect/>
          </a:stretch>
        </p:blipFill>
        <p:spPr/>
      </p:pic>
      <p:sp>
        <p:nvSpPr>
          <p:cNvPr id="4" name="Date Placeholder 3"/>
          <p:cNvSpPr>
            <a:spLocks noGrp="1"/>
          </p:cNvSpPr>
          <p:nvPr>
            <p:ph type="dt" sz="half" idx="10"/>
          </p:nvPr>
        </p:nvSpPr>
        <p:spPr/>
        <p:txBody>
          <a:bodyPr/>
          <a:lstStyle/>
          <a:p>
            <a:fld id="{43F0BF97-9864-F340-B7B5-62D6618D18CA}" type="datetime2">
              <a:rPr lang="en-GB" smtClean="0"/>
              <a:t>Friday, 22 April 16</a:t>
            </a:fld>
            <a:endParaRPr lang="en-US" dirty="0"/>
          </a:p>
        </p:txBody>
      </p:sp>
      <p:sp>
        <p:nvSpPr>
          <p:cNvPr id="5" name="Footer Placeholder 4"/>
          <p:cNvSpPr>
            <a:spLocks noGrp="1"/>
          </p:cNvSpPr>
          <p:nvPr>
            <p:ph type="ftr" sz="quarter" idx="11"/>
          </p:nvPr>
        </p:nvSpPr>
        <p:spPr/>
        <p:txBody>
          <a:body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p>
            <a:fld id="{6EFD1E12-28FE-0048-AE2F-A944ECEB4398}" type="slidenum">
              <a:rPr lang="uk-UA"/>
              <a:t>27</a:t>
            </a:fld>
            <a:endParaRPr lang="uk-UA"/>
          </a:p>
        </p:txBody>
      </p:sp>
      <p:sp>
        <p:nvSpPr>
          <p:cNvPr id="8" name="Title 7"/>
          <p:cNvSpPr>
            <a:spLocks noGrp="1"/>
          </p:cNvSpPr>
          <p:nvPr>
            <p:ph type="title"/>
          </p:nvPr>
        </p:nvSpPr>
        <p:spPr/>
        <p:txBody>
          <a:bodyPr/>
          <a:lstStyle/>
          <a:p>
            <a:r>
              <a:rPr lang="en-US" dirty="0"/>
              <a:t>Boxplots</a:t>
            </a:r>
          </a:p>
        </p:txBody>
      </p:sp>
    </p:spTree>
    <p:extLst>
      <p:ext uri="{BB962C8B-B14F-4D97-AF65-F5344CB8AC3E}">
        <p14:creationId xmlns:p14="http://schemas.microsoft.com/office/powerpoint/2010/main" val="36825552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750591" y="1676677"/>
            <a:ext cx="5553598" cy="4449802"/>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3" name="Picture Placeholder 2" descr="pcaDyeSwap-1.pdf"/>
          <p:cNvPicPr>
            <a:picLocks noGrp="1" noChangeAspect="1"/>
          </p:cNvPicPr>
          <p:nvPr>
            <p:ph idx="1"/>
          </p:nvPr>
        </p:nvPicPr>
        <p:blipFill>
          <a:blip r:embed="rId3">
            <a:extLst>
              <a:ext uri="{28A0092B-C50C-407E-A947-70E740481C1C}">
                <a14:useLocalDpi xmlns:a14="http://schemas.microsoft.com/office/drawing/2010/main" val="0"/>
              </a:ext>
            </a:extLst>
          </a:blip>
          <a:srcRect l="-45384" r="-45384"/>
          <a:stretch>
            <a:fillRect/>
          </a:stretch>
        </p:blipFill>
        <p:spPr/>
      </p:pic>
      <p:sp>
        <p:nvSpPr>
          <p:cNvPr id="4" name="Date Placeholder 3"/>
          <p:cNvSpPr>
            <a:spLocks noGrp="1"/>
          </p:cNvSpPr>
          <p:nvPr>
            <p:ph type="dt" sz="half" idx="10"/>
          </p:nvPr>
        </p:nvSpPr>
        <p:spPr/>
        <p:txBody>
          <a:bodyPr/>
          <a:lstStyle/>
          <a:p>
            <a:fld id="{F1E961F1-4ADB-ED4C-B8FF-8AB8A85E1C4F}" type="datetime2">
              <a:rPr lang="en-GB" smtClean="0"/>
              <a:t>Friday, 22 April 16</a:t>
            </a:fld>
            <a:endParaRPr lang="en-US" dirty="0"/>
          </a:p>
        </p:txBody>
      </p:sp>
      <p:sp>
        <p:nvSpPr>
          <p:cNvPr id="5" name="Footer Placeholder 4"/>
          <p:cNvSpPr>
            <a:spLocks noGrp="1"/>
          </p:cNvSpPr>
          <p:nvPr>
            <p:ph type="ftr" sz="quarter" idx="11"/>
          </p:nvPr>
        </p:nvSpPr>
        <p:spPr/>
        <p:txBody>
          <a:body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p>
            <a:fld id="{6EFD1E12-28FE-0048-AE2F-A944ECEB4398}" type="slidenum">
              <a:rPr lang="uk-UA"/>
              <a:t>28</a:t>
            </a:fld>
            <a:endParaRPr lang="uk-UA"/>
          </a:p>
        </p:txBody>
      </p:sp>
      <p:sp>
        <p:nvSpPr>
          <p:cNvPr id="2" name="Title 1"/>
          <p:cNvSpPr>
            <a:spLocks noGrp="1"/>
          </p:cNvSpPr>
          <p:nvPr>
            <p:ph type="title"/>
          </p:nvPr>
        </p:nvSpPr>
        <p:spPr/>
        <p:txBody>
          <a:bodyPr/>
          <a:lstStyle/>
          <a:p>
            <a:r>
              <a:rPr lang="en-US" smtClean="0"/>
              <a:t>Multi-Dimensional </a:t>
            </a:r>
            <a:r>
              <a:rPr lang="en-US" dirty="0" smtClean="0"/>
              <a:t>Scaling</a:t>
            </a:r>
            <a:endParaRPr lang="en-US" dirty="0"/>
          </a:p>
        </p:txBody>
      </p:sp>
    </p:spTree>
    <p:extLst>
      <p:ext uri="{BB962C8B-B14F-4D97-AF65-F5344CB8AC3E}">
        <p14:creationId xmlns:p14="http://schemas.microsoft.com/office/powerpoint/2010/main" val="33354294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clusterPlot-1.png"/>
          <p:cNvPicPr>
            <a:picLocks noGrp="1" noChangeAspect="1"/>
          </p:cNvPicPr>
          <p:nvPr>
            <p:ph idx="1"/>
          </p:nvPr>
        </p:nvPicPr>
        <p:blipFill>
          <a:blip r:embed="rId3">
            <a:extLst>
              <a:ext uri="{28A0092B-C50C-407E-A947-70E740481C1C}">
                <a14:useLocalDpi xmlns:a14="http://schemas.microsoft.com/office/drawing/2010/main" val="0"/>
              </a:ext>
            </a:extLst>
          </a:blip>
          <a:srcRect l="-21538" r="-21538"/>
          <a:stretch>
            <a:fillRect/>
          </a:stretch>
        </p:blipFill>
        <p:spPr/>
      </p:pic>
      <p:sp>
        <p:nvSpPr>
          <p:cNvPr id="4" name="Date Placeholder 3"/>
          <p:cNvSpPr>
            <a:spLocks noGrp="1"/>
          </p:cNvSpPr>
          <p:nvPr>
            <p:ph type="dt" sz="half" idx="10"/>
          </p:nvPr>
        </p:nvSpPr>
        <p:spPr/>
        <p:txBody>
          <a:bodyPr/>
          <a:lstStyle/>
          <a:p>
            <a:fld id="{FA72216B-8B6A-8244-ACB4-C9CAA28B37C1}" type="datetime2">
              <a:rPr lang="en-GB" smtClean="0"/>
              <a:t>Friday, 22 April 16</a:t>
            </a:fld>
            <a:endParaRPr lang="fi-FI" dirty="0"/>
          </a:p>
        </p:txBody>
      </p:sp>
      <p:sp>
        <p:nvSpPr>
          <p:cNvPr id="5" name="Footer Placeholder 4"/>
          <p:cNvSpPr>
            <a:spLocks noGrp="1"/>
          </p:cNvSpPr>
          <p:nvPr>
            <p:ph type="ftr" sz="quarter" idx="11"/>
          </p:nvPr>
        </p:nvSpPr>
        <p:spPr/>
        <p:txBody>
          <a:bodyPr/>
          <a:lstStyle/>
          <a:p>
            <a:r>
              <a:rPr lang="en-US" smtClean="0"/>
              <a:t>Introduction to RNA-seq</a:t>
            </a:r>
            <a:endParaRPr lang="en-US" dirty="0"/>
          </a:p>
        </p:txBody>
      </p:sp>
      <p:sp>
        <p:nvSpPr>
          <p:cNvPr id="6" name="Slide Number Placeholder 5"/>
          <p:cNvSpPr>
            <a:spLocks noGrp="1"/>
          </p:cNvSpPr>
          <p:nvPr>
            <p:ph type="sldNum" sz="quarter" idx="12"/>
          </p:nvPr>
        </p:nvSpPr>
        <p:spPr/>
        <p:txBody>
          <a:bodyPr/>
          <a:lstStyle/>
          <a:p>
            <a:fld id="{6EFD1E12-28FE-0048-AE2F-A944ECEB4398}" type="slidenum">
              <a:rPr lang="uk-UA"/>
              <a:t>29</a:t>
            </a:fld>
            <a:endParaRPr lang="uk-UA"/>
          </a:p>
        </p:txBody>
      </p:sp>
      <p:sp>
        <p:nvSpPr>
          <p:cNvPr id="2" name="Title 1"/>
          <p:cNvSpPr>
            <a:spLocks noGrp="1"/>
          </p:cNvSpPr>
          <p:nvPr>
            <p:ph type="title"/>
          </p:nvPr>
        </p:nvSpPr>
        <p:spPr/>
        <p:txBody>
          <a:bodyPr/>
          <a:lstStyle/>
          <a:p>
            <a:r>
              <a:rPr lang="en-US" dirty="0" err="1" smtClean="0"/>
              <a:t>DendroGRAms</a:t>
            </a:r>
            <a:r>
              <a:rPr lang="en-US" dirty="0" smtClean="0"/>
              <a:t> (Clustering)</a:t>
            </a:r>
            <a:endParaRPr lang="en-US" dirty="0"/>
          </a:p>
        </p:txBody>
      </p:sp>
    </p:spTree>
    <p:extLst>
      <p:ext uri="{BB962C8B-B14F-4D97-AF65-F5344CB8AC3E}">
        <p14:creationId xmlns:p14="http://schemas.microsoft.com/office/powerpoint/2010/main" val="29107620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idx="1"/>
          </p:nvPr>
        </p:nvSpPr>
        <p:spPr/>
        <p:txBody>
          <a:bodyPr/>
          <a:lstStyle/>
          <a:p>
            <a:r>
              <a:rPr lang="en-US" dirty="0" smtClean="0">
                <a:hlinkClick r:id="rId2"/>
              </a:rPr>
              <a:t>Reference Annotation and Alignment </a:t>
            </a:r>
            <a:endParaRPr lang="en-US" dirty="0"/>
          </a:p>
        </p:txBody>
      </p:sp>
      <p:sp>
        <p:nvSpPr>
          <p:cNvPr id="3" name="Date Placeholder 2"/>
          <p:cNvSpPr>
            <a:spLocks noGrp="1"/>
          </p:cNvSpPr>
          <p:nvPr>
            <p:ph type="dt" sz="half" idx="10"/>
          </p:nvPr>
        </p:nvSpPr>
        <p:spPr/>
        <p:txBody>
          <a:bodyPr/>
          <a:lstStyle/>
          <a:p>
            <a:fld id="{26C2C912-64F4-8E4C-9EAE-A65E0835C4F2}" type="datetime2">
              <a:rPr lang="en-GB" smtClean="0"/>
              <a:t>Friday, 22 April 16</a:t>
            </a:fld>
            <a:endParaRPr lang="fi-FI" dirty="0"/>
          </a:p>
        </p:txBody>
      </p:sp>
      <p:sp>
        <p:nvSpPr>
          <p:cNvPr id="5" name="Slide Number Placeholder 4"/>
          <p:cNvSpPr>
            <a:spLocks noGrp="1"/>
          </p:cNvSpPr>
          <p:nvPr>
            <p:ph type="sldNum" sz="quarter" idx="11"/>
          </p:nvPr>
        </p:nvSpPr>
        <p:spPr/>
        <p:txBody>
          <a:bodyPr/>
          <a:lstStyle/>
          <a:p>
            <a:fld id="{6EFD1E12-28FE-0048-AE2F-A944ECEB4398}" type="slidenum">
              <a:rPr lang="uk-UA" smtClean="0"/>
              <a:pPr/>
              <a:t>30</a:t>
            </a:fld>
            <a:r>
              <a:rPr lang="pl-PL" smtClean="0"/>
              <a:t> </a:t>
            </a:r>
            <a:endParaRPr lang="uk-UA"/>
          </a:p>
        </p:txBody>
      </p:sp>
      <p:sp>
        <p:nvSpPr>
          <p:cNvPr id="4" name="Footer Placeholder 3"/>
          <p:cNvSpPr>
            <a:spLocks noGrp="1"/>
          </p:cNvSpPr>
          <p:nvPr>
            <p:ph type="ftr" sz="quarter" idx="12"/>
          </p:nvPr>
        </p:nvSpPr>
        <p:spPr/>
        <p:txBody>
          <a:bodyPr/>
          <a:lstStyle/>
          <a:p>
            <a:r>
              <a:rPr lang="en-US" smtClean="0"/>
              <a:t>Introduction to RNA-seq</a:t>
            </a:r>
            <a:endParaRPr lang="en-US" dirty="0"/>
          </a:p>
        </p:txBody>
      </p:sp>
      <p:sp>
        <p:nvSpPr>
          <p:cNvPr id="7" name="Title 6"/>
          <p:cNvSpPr>
            <a:spLocks noGrp="1"/>
          </p:cNvSpPr>
          <p:nvPr>
            <p:ph type="title"/>
          </p:nvPr>
        </p:nvSpPr>
        <p:spPr/>
        <p:txBody>
          <a:bodyPr/>
          <a:lstStyle/>
          <a:p>
            <a:r>
              <a:rPr lang="en-US" dirty="0" smtClean="0"/>
              <a:t>Practical</a:t>
            </a:r>
            <a:endParaRPr lang="en-US" dirty="0"/>
          </a:p>
        </p:txBody>
      </p:sp>
    </p:spTree>
    <p:extLst>
      <p:ext uri="{BB962C8B-B14F-4D97-AF65-F5344CB8AC3E}">
        <p14:creationId xmlns:p14="http://schemas.microsoft.com/office/powerpoint/2010/main" val="10683779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Custom 2">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121565"/>
      </a:hlink>
      <a:folHlink>
        <a:srgbClr val="21009E"/>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Grid.thmx</Template>
  <TotalTime>2116</TotalTime>
  <Words>2110</Words>
  <Application>Microsoft Macintosh PowerPoint</Application>
  <PresentationFormat>On-screen Show (4:3)</PresentationFormat>
  <Paragraphs>336</Paragraphs>
  <Slides>31</Slides>
  <Notes>21</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Grid</vt:lpstr>
      <vt:lpstr>Introduction to  RNA-seq</vt:lpstr>
      <vt:lpstr>RNA-Seq Motivation</vt:lpstr>
      <vt:lpstr>Applications of RNA-seq</vt:lpstr>
      <vt:lpstr>RNA-seq vs MICROARRAY</vt:lpstr>
      <vt:lpstr>PowerPoint Presentation</vt:lpstr>
      <vt:lpstr>RNA-Seq Library Prep</vt:lpstr>
      <vt:lpstr>Library Preparation</vt:lpstr>
      <vt:lpstr>Library Preparation</vt:lpstr>
      <vt:lpstr>MRNA enrichment/RRNA Depletion </vt:lpstr>
      <vt:lpstr>pre vs mature mRNA</vt:lpstr>
      <vt:lpstr>Relative GENE EXPRESSion</vt:lpstr>
      <vt:lpstr>Spike-INS</vt:lpstr>
      <vt:lpstr>Stranded Sequencing</vt:lpstr>
      <vt:lpstr>RNA-Seq Experimental Design</vt:lpstr>
      <vt:lpstr>ExperimEntal Design</vt:lpstr>
      <vt:lpstr>Replicates</vt:lpstr>
      <vt:lpstr>Balanced Blocked Design</vt:lpstr>
      <vt:lpstr>RNA-seq Data processing</vt:lpstr>
      <vt:lpstr>The Raw DATA</vt:lpstr>
      <vt:lpstr>READS CAN SPAN SPLICE JUNCTION</vt:lpstr>
      <vt:lpstr>Alignment </vt:lpstr>
      <vt:lpstr>de novo assembly</vt:lpstr>
      <vt:lpstr>Genomic Vs Transcriptomic</vt:lpstr>
      <vt:lpstr>TRANSCRIPTS VS GENEs</vt:lpstr>
      <vt:lpstr>RNA-Seq exploration</vt:lpstr>
      <vt:lpstr>unwanted variance</vt:lpstr>
      <vt:lpstr>RNA-seq Visualisation</vt:lpstr>
      <vt:lpstr>Boxplots</vt:lpstr>
      <vt:lpstr>Multi-Dimensional Scaling</vt:lpstr>
      <vt:lpstr>DendroGRAms (Clustering)</vt:lpstr>
      <vt:lpstr>Practical</vt:lpstr>
    </vt:vector>
  </TitlesOfParts>
  <Company>University of Dundee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RNA-seq</dc:title>
  <dc:creator>Pieta Schofield</dc:creator>
  <cp:lastModifiedBy>Pieta Schofield</cp:lastModifiedBy>
  <cp:revision>97</cp:revision>
  <dcterms:created xsi:type="dcterms:W3CDTF">2016-02-01T10:09:08Z</dcterms:created>
  <dcterms:modified xsi:type="dcterms:W3CDTF">2016-04-22T15:14:12Z</dcterms:modified>
</cp:coreProperties>
</file>