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embeddings/oleObject3.bin" ContentType="application/vnd.openxmlformats-officedocument.oleObject"/>
  <Override PartName="/ppt/notesSlides/notesSlide33.xml" ContentType="application/vnd.openxmlformats-officedocument.presentationml.notesSlide+xml"/>
  <Override PartName="/ppt/embeddings/oleObject4.bin" ContentType="application/vnd.openxmlformats-officedocument.oleObject"/>
  <Override PartName="/ppt/notesSlides/notesSlide34.xml" ContentType="application/vnd.openxmlformats-officedocument.presentationml.notesSlide+xml"/>
  <Override PartName="/ppt/embeddings/oleObject5.bin" ContentType="application/vnd.openxmlformats-officedocument.oleObject"/>
  <Override PartName="/ppt/notesSlides/notesSlide35.xml" ContentType="application/vnd.openxmlformats-officedocument.presentationml.notesSlide+xml"/>
  <Override PartName="/ppt/notesSlides/notesSlide36.xml" ContentType="application/vnd.openxmlformats-officedocument.presentationml.notesSlide+xml"/>
  <Override PartName="/ppt/embeddings/oleObject6.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6" r:id="rId1"/>
  </p:sldMasterIdLst>
  <p:notesMasterIdLst>
    <p:notesMasterId r:id="rId51"/>
  </p:notesMasterIdLst>
  <p:handoutMasterIdLst>
    <p:handoutMasterId r:id="rId52"/>
  </p:handoutMasterIdLst>
  <p:sldIdLst>
    <p:sldId id="256" r:id="rId2"/>
    <p:sldId id="257" r:id="rId3"/>
    <p:sldId id="259" r:id="rId4"/>
    <p:sldId id="260" r:id="rId5"/>
    <p:sldId id="261" r:id="rId6"/>
    <p:sldId id="262" r:id="rId7"/>
    <p:sldId id="264" r:id="rId8"/>
    <p:sldId id="292" r:id="rId9"/>
    <p:sldId id="265" r:id="rId10"/>
    <p:sldId id="263" r:id="rId11"/>
    <p:sldId id="267" r:id="rId12"/>
    <p:sldId id="268" r:id="rId13"/>
    <p:sldId id="269" r:id="rId14"/>
    <p:sldId id="270" r:id="rId15"/>
    <p:sldId id="258" r:id="rId16"/>
    <p:sldId id="271" r:id="rId17"/>
    <p:sldId id="272" r:id="rId18"/>
    <p:sldId id="281" r:id="rId19"/>
    <p:sldId id="284" r:id="rId20"/>
    <p:sldId id="283" r:id="rId21"/>
    <p:sldId id="282" r:id="rId22"/>
    <p:sldId id="289" r:id="rId23"/>
    <p:sldId id="306" r:id="rId24"/>
    <p:sldId id="307" r:id="rId25"/>
    <p:sldId id="314" r:id="rId26"/>
    <p:sldId id="320" r:id="rId27"/>
    <p:sldId id="308" r:id="rId28"/>
    <p:sldId id="309" r:id="rId29"/>
    <p:sldId id="313" r:id="rId30"/>
    <p:sldId id="311" r:id="rId31"/>
    <p:sldId id="315" r:id="rId32"/>
    <p:sldId id="312" r:id="rId33"/>
    <p:sldId id="273" r:id="rId34"/>
    <p:sldId id="285" r:id="rId35"/>
    <p:sldId id="286" r:id="rId36"/>
    <p:sldId id="293" r:id="rId37"/>
    <p:sldId id="288" r:id="rId38"/>
    <p:sldId id="316" r:id="rId39"/>
    <p:sldId id="300" r:id="rId40"/>
    <p:sldId id="296" r:id="rId41"/>
    <p:sldId id="301" r:id="rId42"/>
    <p:sldId id="302" r:id="rId43"/>
    <p:sldId id="279" r:id="rId44"/>
    <p:sldId id="305" r:id="rId45"/>
    <p:sldId id="298" r:id="rId46"/>
    <p:sldId id="299" r:id="rId47"/>
    <p:sldId id="297" r:id="rId48"/>
    <p:sldId id="317" r:id="rId49"/>
    <p:sldId id="318"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7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B1B489-27AD-EA4E-818C-A523799D8733}" type="datetimeFigureOut">
              <a:rPr lang="en-US" smtClean="0"/>
              <a:t>06-05-16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86F00CC-3FEC-8241-9C13-B73D2FA20D59}" type="slidenum">
              <a:rPr lang="en-US" smtClean="0"/>
              <a:t>‹#›</a:t>
            </a:fld>
            <a:endParaRPr lang="en-US"/>
          </a:p>
        </p:txBody>
      </p:sp>
    </p:spTree>
    <p:extLst>
      <p:ext uri="{BB962C8B-B14F-4D97-AF65-F5344CB8AC3E}">
        <p14:creationId xmlns:p14="http://schemas.microsoft.com/office/powerpoint/2010/main" val="25397185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05C2EF-474C-7E44-B12E-F00406A5AFC1}" type="datetimeFigureOut">
              <a:t>06-05-16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8A80CE-F63B-CB4E-8997-1C8267CC34F3}" type="slidenum">
              <a:t>‹#›</a:t>
            </a:fld>
            <a:endParaRPr lang="en-US"/>
          </a:p>
        </p:txBody>
      </p:sp>
    </p:spTree>
    <p:extLst>
      <p:ext uri="{BB962C8B-B14F-4D97-AF65-F5344CB8AC3E}">
        <p14:creationId xmlns:p14="http://schemas.microsoft.com/office/powerpoint/2010/main" val="404595545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0</a:t>
            </a:fld>
            <a:endParaRPr lang="uk-UA"/>
          </a:p>
        </p:txBody>
      </p:sp>
    </p:spTree>
    <p:extLst>
      <p:ext uri="{BB962C8B-B14F-4D97-AF65-F5344CB8AC3E}">
        <p14:creationId xmlns:p14="http://schemas.microsoft.com/office/powerpoint/2010/main" val="2708716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a:t>
            </a:fld>
            <a:endParaRPr lang="uk-UA"/>
          </a:p>
        </p:txBody>
      </p:sp>
    </p:spTree>
    <p:extLst>
      <p:ext uri="{BB962C8B-B14F-4D97-AF65-F5344CB8AC3E}">
        <p14:creationId xmlns:p14="http://schemas.microsoft.com/office/powerpoint/2010/main" val="853092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two conditions say</a:t>
            </a:r>
            <a:r>
              <a:rPr lang="en-US" baseline="0"/>
              <a:t> an treated and an untreated cell that you measure something about and you examine the numbers produced can you tell if the treatment has made an effect. How confident can you be.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a:t>
            </a:fld>
            <a:endParaRPr lang="uk-UA"/>
          </a:p>
        </p:txBody>
      </p:sp>
    </p:spTree>
    <p:extLst>
      <p:ext uri="{BB962C8B-B14F-4D97-AF65-F5344CB8AC3E}">
        <p14:creationId xmlns:p14="http://schemas.microsoft.com/office/powerpoint/2010/main" val="3300125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look at it on another scale,</a:t>
            </a:r>
            <a:r>
              <a:rPr lang="en-US" baseline="0"/>
              <a:t> for example you have an understanding of the range of possible values for your measure, this can alter your confidence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a:t>
            </a:fld>
            <a:endParaRPr lang="uk-UA"/>
          </a:p>
        </p:txBody>
      </p:sp>
    </p:spTree>
    <p:extLst>
      <p:ext uri="{BB962C8B-B14F-4D97-AF65-F5344CB8AC3E}">
        <p14:creationId xmlns:p14="http://schemas.microsoft.com/office/powerpoint/2010/main" val="3449649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thing you</a:t>
            </a:r>
            <a:r>
              <a:rPr lang="en-US" baseline="0"/>
              <a:t> can do is to measure it several time and work out over several separate measures if there is a consistent different, this increases you confidence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a:t>
            </a:fld>
            <a:endParaRPr lang="uk-UA"/>
          </a:p>
        </p:txBody>
      </p:sp>
    </p:spTree>
    <p:extLst>
      <p:ext uri="{BB962C8B-B14F-4D97-AF65-F5344CB8AC3E}">
        <p14:creationId xmlns:p14="http://schemas.microsoft.com/office/powerpoint/2010/main" val="349795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measure it a huge number of times you may become</a:t>
            </a:r>
            <a:r>
              <a:rPr lang="en-US" baseline="0"/>
              <a:t> totally convince you can see an effect.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5</a:t>
            </a:fld>
            <a:endParaRPr lang="uk-UA"/>
          </a:p>
        </p:txBody>
      </p:sp>
    </p:spTree>
    <p:extLst>
      <p:ext uri="{BB962C8B-B14F-4D97-AF65-F5344CB8AC3E}">
        <p14:creationId xmlns:p14="http://schemas.microsoft.com/office/powerpoint/2010/main" val="2610943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average” generally</a:t>
            </a:r>
            <a:r>
              <a:rPr lang="en-US" baseline="0"/>
              <a:t> the teated cell has a lower value for the measurement. We are looking at the distribution of possible measurements and comparing them, is some statistic (property of the distribution, for example the mean) of the treated measurement different from the same statistic for the untreated measurent. We turn to statistical tests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6</a:t>
            </a:fld>
            <a:endParaRPr lang="uk-UA"/>
          </a:p>
        </p:txBody>
      </p:sp>
    </p:spTree>
    <p:extLst>
      <p:ext uri="{BB962C8B-B14F-4D97-AF65-F5344CB8AC3E}">
        <p14:creationId xmlns:p14="http://schemas.microsoft.com/office/powerpoint/2010/main" val="2460789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Traditionally</a:t>
            </a:r>
            <a:r>
              <a:rPr lang="en-US" baseline="0"/>
              <a:t> we turn to hypothesis testing.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7</a:t>
            </a:fld>
            <a:endParaRPr lang="uk-UA"/>
          </a:p>
        </p:txBody>
      </p:sp>
    </p:spTree>
    <p:extLst>
      <p:ext uri="{BB962C8B-B14F-4D97-AF65-F5344CB8AC3E}">
        <p14:creationId xmlns:p14="http://schemas.microsoft.com/office/powerpoint/2010/main" val="2404392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looking</a:t>
            </a:r>
            <a:r>
              <a:rPr lang="en-US" baseline="0"/>
              <a:t> at distributions. The shape of the possible values of our measurement.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8</a:t>
            </a:fld>
            <a:endParaRPr lang="uk-UA"/>
          </a:p>
        </p:txBody>
      </p:sp>
    </p:spTree>
    <p:extLst>
      <p:ext uri="{BB962C8B-B14F-4D97-AF65-F5344CB8AC3E}">
        <p14:creationId xmlns:p14="http://schemas.microsoft.com/office/powerpoint/2010/main" val="283964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9</a:t>
            </a:fld>
            <a:endParaRPr lang="uk-UA"/>
          </a:p>
        </p:txBody>
      </p:sp>
    </p:spTree>
    <p:extLst>
      <p:ext uri="{BB962C8B-B14F-4D97-AF65-F5344CB8AC3E}">
        <p14:creationId xmlns:p14="http://schemas.microsoft.com/office/powerpoint/2010/main" val="51484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can come up</a:t>
            </a:r>
            <a:r>
              <a:rPr lang="en-US" baseline="0"/>
              <a:t> with a mathematical formula for the shape of the distribution there are values that will determine the shape of the distribution. These are referred to a parameters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10</a:t>
            </a:fld>
            <a:endParaRPr lang="uk-UA"/>
          </a:p>
        </p:txBody>
      </p:sp>
    </p:spTree>
    <p:extLst>
      <p:ext uri="{BB962C8B-B14F-4D97-AF65-F5344CB8AC3E}">
        <p14:creationId xmlns:p14="http://schemas.microsoft.com/office/powerpoint/2010/main" val="866180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the normal</a:t>
            </a:r>
            <a:r>
              <a:rPr lang="en-US" baseline="0" dirty="0"/>
              <a:t> distribution is defined by its mean (central value) and its spread or variance how wide the curve is</a:t>
            </a:r>
            <a:r>
              <a:rPr lang="en-US" baseline="0" dirty="0" smtClean="0"/>
              <a:t>. The area under the curves where there is overlap represents the probability that </a:t>
            </a:r>
            <a:endParaRPr lang="en-US" dirty="0"/>
          </a:p>
        </p:txBody>
      </p:sp>
      <p:sp>
        <p:nvSpPr>
          <p:cNvPr id="4" name="Slide Number Placeholder 3"/>
          <p:cNvSpPr>
            <a:spLocks noGrp="1"/>
          </p:cNvSpPr>
          <p:nvPr>
            <p:ph type="sldNum" sz="quarter" idx="10"/>
          </p:nvPr>
        </p:nvSpPr>
        <p:spPr/>
        <p:txBody>
          <a:bodyPr/>
          <a:lstStyle/>
          <a:p>
            <a:fld id="{5E8A80CE-F63B-CB4E-8997-1C8267CC34F3}" type="slidenum">
              <a:rPr lang="uk-UA"/>
              <a:t>11</a:t>
            </a:fld>
            <a:endParaRPr lang="uk-UA"/>
          </a:p>
        </p:txBody>
      </p:sp>
    </p:spTree>
    <p:extLst>
      <p:ext uri="{BB962C8B-B14F-4D97-AF65-F5344CB8AC3E}">
        <p14:creationId xmlns:p14="http://schemas.microsoft.com/office/powerpoint/2010/main" val="3939105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Certain</a:t>
            </a:r>
            <a:r>
              <a:rPr lang="en-US" baseline="0"/>
              <a:t> test for example the t-test require that the data fits one of these parametric distributions well enough that we can calculate the area under a curve and determine how likely a particular value or greater of a measurement is.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12</a:t>
            </a:fld>
            <a:endParaRPr lang="uk-UA"/>
          </a:p>
        </p:txBody>
      </p:sp>
    </p:spTree>
    <p:extLst>
      <p:ext uri="{BB962C8B-B14F-4D97-AF65-F5344CB8AC3E}">
        <p14:creationId xmlns:p14="http://schemas.microsoft.com/office/powerpoint/2010/main" val="37628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shape of the data is sufficiently</a:t>
            </a:r>
            <a:r>
              <a:rPr lang="en-US" baseline="0"/>
              <a:t> </a:t>
            </a:r>
            <a:r>
              <a:rPr lang="en-US"/>
              <a:t>different the calculations will not be valid. We need to find</a:t>
            </a:r>
            <a:r>
              <a:rPr lang="en-US" baseline="0"/>
              <a:t> another test that works for the shape of our data.</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13</a:t>
            </a:fld>
            <a:endParaRPr lang="uk-UA"/>
          </a:p>
        </p:txBody>
      </p:sp>
    </p:spTree>
    <p:extLst>
      <p:ext uri="{BB962C8B-B14F-4D97-AF65-F5344CB8AC3E}">
        <p14:creationId xmlns:p14="http://schemas.microsoft.com/office/powerpoint/2010/main" val="730808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14</a:t>
            </a:fld>
            <a:endParaRPr lang="uk-UA"/>
          </a:p>
        </p:txBody>
      </p:sp>
    </p:spTree>
    <p:extLst>
      <p:ext uri="{BB962C8B-B14F-4D97-AF65-F5344CB8AC3E}">
        <p14:creationId xmlns:p14="http://schemas.microsoft.com/office/powerpoint/2010/main" val="3537908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a:t>
            </a:r>
            <a:r>
              <a:rPr lang="en-US" baseline="0"/>
              <a:t> what is the shape of RNA-seq data. The counts of reads from fragments of RNA in a sample.</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15</a:t>
            </a:fld>
            <a:endParaRPr lang="uk-UA"/>
          </a:p>
        </p:txBody>
      </p:sp>
    </p:spTree>
    <p:extLst>
      <p:ext uri="{BB962C8B-B14F-4D97-AF65-F5344CB8AC3E}">
        <p14:creationId xmlns:p14="http://schemas.microsoft.com/office/powerpoint/2010/main" val="83460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count data is</a:t>
            </a:r>
            <a:r>
              <a:rPr lang="en-US" baseline="0"/>
              <a:t> not normal (it cant be negative, or infinitely large) Most count data follows something called the poisson distribution.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16</a:t>
            </a:fld>
            <a:endParaRPr lang="uk-UA"/>
          </a:p>
        </p:txBody>
      </p:sp>
    </p:spTree>
    <p:extLst>
      <p:ext uri="{BB962C8B-B14F-4D97-AF65-F5344CB8AC3E}">
        <p14:creationId xmlns:p14="http://schemas.microsoft.com/office/powerpoint/2010/main" val="3208400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key thing about the poission distribution is that as the mean value increase so does the spread. The larger the mean</a:t>
            </a:r>
            <a:r>
              <a:rPr lang="en-US" baseline="0"/>
              <a:t> number of counts between samples the larger the differences between sample. The poisson has the property that in fact the mean and the variance are equal.</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17</a:t>
            </a:fld>
            <a:endParaRPr lang="uk-UA"/>
          </a:p>
        </p:txBody>
      </p:sp>
    </p:spTree>
    <p:extLst>
      <p:ext uri="{BB962C8B-B14F-4D97-AF65-F5344CB8AC3E}">
        <p14:creationId xmlns:p14="http://schemas.microsoft.com/office/powerpoint/2010/main" val="2963803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RNA-seq data is slightly different</a:t>
            </a:r>
            <a:r>
              <a:rPr lang="en-US" baseline="0"/>
              <a:t>. As the number of counts increases the spread (variance between samples) increases but at a greater rate than the mean</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18</a:t>
            </a:fld>
            <a:endParaRPr lang="uk-UA"/>
          </a:p>
        </p:txBody>
      </p:sp>
    </p:spTree>
    <p:extLst>
      <p:ext uri="{BB962C8B-B14F-4D97-AF65-F5344CB8AC3E}">
        <p14:creationId xmlns:p14="http://schemas.microsoft.com/office/powerpoint/2010/main" val="3619978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RNA-seq data is what is called Over dispersed.</a:t>
            </a:r>
          </a:p>
        </p:txBody>
      </p:sp>
      <p:sp>
        <p:nvSpPr>
          <p:cNvPr id="4" name="Slide Number Placeholder 3"/>
          <p:cNvSpPr>
            <a:spLocks noGrp="1"/>
          </p:cNvSpPr>
          <p:nvPr>
            <p:ph type="sldNum" sz="quarter" idx="10"/>
          </p:nvPr>
        </p:nvSpPr>
        <p:spPr/>
        <p:txBody>
          <a:bodyPr/>
          <a:lstStyle/>
          <a:p>
            <a:fld id="{5E8A80CE-F63B-CB4E-8997-1C8267CC34F3}" type="slidenum">
              <a:rPr lang="uk-UA"/>
              <a:t>19</a:t>
            </a:fld>
            <a:endParaRPr lang="uk-UA"/>
          </a:p>
        </p:txBody>
      </p:sp>
    </p:spTree>
    <p:extLst>
      <p:ext uri="{BB962C8B-B14F-4D97-AF65-F5344CB8AC3E}">
        <p14:creationId xmlns:p14="http://schemas.microsoft.com/office/powerpoint/2010/main" val="2966509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RNA-seq data</a:t>
            </a:r>
            <a:r>
              <a:rPr lang="en-US" baseline="0"/>
              <a:t> is not normal or poisson people have tried several technique to calculate significances for differences between statistics. The have used alternative parametric models, they have tried transforming the data so that it approximates to normal and they have tried using non-parametric methods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20</a:t>
            </a:fld>
            <a:endParaRPr lang="uk-UA"/>
          </a:p>
        </p:txBody>
      </p:sp>
    </p:spTree>
    <p:extLst>
      <p:ext uri="{BB962C8B-B14F-4D97-AF65-F5344CB8AC3E}">
        <p14:creationId xmlns:p14="http://schemas.microsoft.com/office/powerpoint/2010/main" val="573560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factor in the analysis</a:t>
            </a:r>
            <a:r>
              <a:rPr lang="en-US" baseline="0"/>
              <a:t> of RNA-seq data is that typically folk only have the time and money to produce a small number of samples. This can lead to poor estimates of the variance, highly effected by outliers to get round this various techniques are used for example using the data for all the genes to calculate the variance rather than just the value of an individual gene,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21</a:t>
            </a:fld>
            <a:endParaRPr lang="uk-UA"/>
          </a:p>
        </p:txBody>
      </p:sp>
    </p:spTree>
    <p:extLst>
      <p:ext uri="{BB962C8B-B14F-4D97-AF65-F5344CB8AC3E}">
        <p14:creationId xmlns:p14="http://schemas.microsoft.com/office/powerpoint/2010/main" val="3630217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22</a:t>
            </a:fld>
            <a:endParaRPr lang="uk-UA"/>
          </a:p>
        </p:txBody>
      </p:sp>
    </p:spTree>
    <p:extLst>
      <p:ext uri="{BB962C8B-B14F-4D97-AF65-F5344CB8AC3E}">
        <p14:creationId xmlns:p14="http://schemas.microsoft.com/office/powerpoint/2010/main" val="4112658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a:t>
            </a:r>
            <a:r>
              <a:rPr lang="en-US" baseline="0"/>
              <a:t> will typically be variation you are interested in (biological/treatment effects) and variation you are not really interested in, technical variation, measurement errors.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23</a:t>
            </a:fld>
            <a:endParaRPr lang="uk-UA"/>
          </a:p>
        </p:txBody>
      </p:sp>
    </p:spTree>
    <p:extLst>
      <p:ext uri="{BB962C8B-B14F-4D97-AF65-F5344CB8AC3E}">
        <p14:creationId xmlns:p14="http://schemas.microsoft.com/office/powerpoint/2010/main" val="1959176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main sources of error</a:t>
            </a:r>
            <a:r>
              <a:rPr lang="en-US" baseline="0"/>
              <a:t> is the amount of sequencing produced for a sample will vary, There is an extraction step where variation between samples will occur then the sample is made up to a fixed volume but when the library is run on the sequencing machine there will also be variation between runs over exactly how any reads get sequences.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26</a:t>
            </a:fld>
            <a:endParaRPr lang="uk-UA"/>
          </a:p>
        </p:txBody>
      </p:sp>
    </p:spTree>
    <p:extLst>
      <p:ext uri="{BB962C8B-B14F-4D97-AF65-F5344CB8AC3E}">
        <p14:creationId xmlns:p14="http://schemas.microsoft.com/office/powerpoint/2010/main" val="2267638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a:t>
            </a:r>
            <a:r>
              <a:rPr lang="en-US" baseline="0"/>
              <a:t> is variation between genes not related to expression, longer genes will produce more reads so will produce more sequencing.</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27</a:t>
            </a:fld>
            <a:endParaRPr lang="uk-UA"/>
          </a:p>
        </p:txBody>
      </p:sp>
    </p:spTree>
    <p:extLst>
      <p:ext uri="{BB962C8B-B14F-4D97-AF65-F5344CB8AC3E}">
        <p14:creationId xmlns:p14="http://schemas.microsoft.com/office/powerpoint/2010/main" val="1302190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has also been noted that the</a:t>
            </a:r>
            <a:r>
              <a:rPr lang="en-US" baseline="0"/>
              <a:t> proportion of GC versus AT nucleotides in an RNA effects how many fragments are sequenced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28</a:t>
            </a:fld>
            <a:endParaRPr lang="uk-UA"/>
          </a:p>
        </p:txBody>
      </p:sp>
    </p:spTree>
    <p:extLst>
      <p:ext uri="{BB962C8B-B14F-4D97-AF65-F5344CB8AC3E}">
        <p14:creationId xmlns:p14="http://schemas.microsoft.com/office/powerpoint/2010/main" val="1397040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intersting effect</a:t>
            </a:r>
            <a:r>
              <a:rPr lang="en-US" baseline="0"/>
              <a:t> that often needs to be accounted for is that since the resources (oligotides and probes) is a finite resource if a gene that is highly expressed in one condition and hence producing lots of fragments and using up lots of resources is not expressed in the other condition all the other genes will get more resource and it may appear they are more highly expressed since they are producing more sequences but it is purely because there is more resource for them not because they are more highly expressed.</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29</a:t>
            </a:fld>
            <a:endParaRPr lang="uk-UA"/>
          </a:p>
        </p:txBody>
      </p:sp>
    </p:spTree>
    <p:extLst>
      <p:ext uri="{BB962C8B-B14F-4D97-AF65-F5344CB8AC3E}">
        <p14:creationId xmlns:p14="http://schemas.microsoft.com/office/powerpoint/2010/main" val="1956162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31</a:t>
            </a:fld>
            <a:endParaRPr lang="uk-UA"/>
          </a:p>
        </p:txBody>
      </p:sp>
    </p:spTree>
    <p:extLst>
      <p:ext uri="{BB962C8B-B14F-4D97-AF65-F5344CB8AC3E}">
        <p14:creationId xmlns:p14="http://schemas.microsoft.com/office/powerpoint/2010/main" val="30600416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32</a:t>
            </a:fld>
            <a:endParaRPr lang="uk-UA"/>
          </a:p>
        </p:txBody>
      </p:sp>
    </p:spTree>
    <p:extLst>
      <p:ext uri="{BB962C8B-B14F-4D97-AF65-F5344CB8AC3E}">
        <p14:creationId xmlns:p14="http://schemas.microsoft.com/office/powerpoint/2010/main" val="770278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33</a:t>
            </a:fld>
            <a:endParaRPr lang="uk-UA"/>
          </a:p>
        </p:txBody>
      </p:sp>
    </p:spTree>
    <p:extLst>
      <p:ext uri="{BB962C8B-B14F-4D97-AF65-F5344CB8AC3E}">
        <p14:creationId xmlns:p14="http://schemas.microsoft.com/office/powerpoint/2010/main" val="2635599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simplest ways to test for differential</a:t>
            </a:r>
            <a:r>
              <a:rPr lang="en-US" baseline="0"/>
              <a:t> expression if you have two conditions is to use pairwise contingency table test. The assumption is that most genes are not changing. The ratio between normalised counts is close to 1. We can test to see if the ratio for a particular gene the same as the ratio for all the other non-changing genes.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34</a:t>
            </a:fld>
            <a:endParaRPr lang="uk-UA"/>
          </a:p>
        </p:txBody>
      </p:sp>
    </p:spTree>
    <p:extLst>
      <p:ext uri="{BB962C8B-B14F-4D97-AF65-F5344CB8AC3E}">
        <p14:creationId xmlns:p14="http://schemas.microsoft.com/office/powerpoint/2010/main" val="545168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probability</a:t>
            </a:r>
            <a:r>
              <a:rPr lang="en-US" baseline="0"/>
              <a:t> used to calculate significance is produced using what is called Fishers Exact Test.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35</a:t>
            </a:fld>
            <a:endParaRPr lang="uk-UA"/>
          </a:p>
        </p:txBody>
      </p:sp>
    </p:spTree>
    <p:extLst>
      <p:ext uri="{BB962C8B-B14F-4D97-AF65-F5344CB8AC3E}">
        <p14:creationId xmlns:p14="http://schemas.microsoft.com/office/powerpoint/2010/main" val="3934778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alternative method is to use what are called GLMs</a:t>
            </a:r>
          </a:p>
        </p:txBody>
      </p:sp>
      <p:sp>
        <p:nvSpPr>
          <p:cNvPr id="4" name="Slide Number Placeholder 3"/>
          <p:cNvSpPr>
            <a:spLocks noGrp="1"/>
          </p:cNvSpPr>
          <p:nvPr>
            <p:ph type="sldNum" sz="quarter" idx="10"/>
          </p:nvPr>
        </p:nvSpPr>
        <p:spPr/>
        <p:txBody>
          <a:bodyPr/>
          <a:lstStyle/>
          <a:p>
            <a:fld id="{5E8A80CE-F63B-CB4E-8997-1C8267CC34F3}" type="slidenum">
              <a:rPr lang="uk-UA"/>
              <a:t>36</a:t>
            </a:fld>
            <a:endParaRPr lang="uk-UA"/>
          </a:p>
        </p:txBody>
      </p:sp>
    </p:spTree>
    <p:extLst>
      <p:ext uri="{BB962C8B-B14F-4D97-AF65-F5344CB8AC3E}">
        <p14:creationId xmlns:p14="http://schemas.microsoft.com/office/powerpoint/2010/main" val="1164959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six</a:t>
            </a:r>
            <a:r>
              <a:rPr lang="en-US" baseline="0"/>
              <a:t> sample 3 each from 2 conditions and you have counts for 3 genes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38</a:t>
            </a:fld>
            <a:endParaRPr lang="uk-UA"/>
          </a:p>
        </p:txBody>
      </p:sp>
    </p:spTree>
    <p:extLst>
      <p:ext uri="{BB962C8B-B14F-4D97-AF65-F5344CB8AC3E}">
        <p14:creationId xmlns:p14="http://schemas.microsoft.com/office/powerpoint/2010/main" val="4089890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a:t>
            </a:r>
            <a:r>
              <a:rPr lang="en-US" baseline="0"/>
              <a:t> can produce a model that says the number r reads is dependent on some constant alpha and an amount beta effected by then condtion and some amount that was uncontrolable variation or error epsilon  </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39</a:t>
            </a:fld>
            <a:endParaRPr lang="uk-UA"/>
          </a:p>
        </p:txBody>
      </p:sp>
    </p:spTree>
    <p:extLst>
      <p:ext uri="{BB962C8B-B14F-4D97-AF65-F5344CB8AC3E}">
        <p14:creationId xmlns:p14="http://schemas.microsoft.com/office/powerpoint/2010/main" val="34642613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a:t>
            </a:r>
            <a:r>
              <a:rPr lang="en-US" baseline="0"/>
              <a:t> have 6 cases of this equation and we try to work out if beta_wt is different to beta_mut. Is there an effect of condition if we assume that there is no difference in the base line alpha.</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40</a:t>
            </a:fld>
            <a:endParaRPr lang="uk-UA"/>
          </a:p>
        </p:txBody>
      </p:sp>
    </p:spTree>
    <p:extLst>
      <p:ext uri="{BB962C8B-B14F-4D97-AF65-F5344CB8AC3E}">
        <p14:creationId xmlns:p14="http://schemas.microsoft.com/office/powerpoint/2010/main" val="29993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solve</a:t>
            </a:r>
            <a:r>
              <a:rPr lang="en-US" baseline="0"/>
              <a:t> this equation and work out the significance it is important to have a model for the variation in the data. There are many tools for solving GLM’s and they vary over different aspects.</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41</a:t>
            </a:fld>
            <a:endParaRPr lang="uk-UA"/>
          </a:p>
        </p:txBody>
      </p:sp>
    </p:spTree>
    <p:extLst>
      <p:ext uri="{BB962C8B-B14F-4D97-AF65-F5344CB8AC3E}">
        <p14:creationId xmlns:p14="http://schemas.microsoft.com/office/powerpoint/2010/main" val="3630820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42</a:t>
            </a:fld>
            <a:endParaRPr lang="uk-UA"/>
          </a:p>
        </p:txBody>
      </p:sp>
    </p:spTree>
    <p:extLst>
      <p:ext uri="{BB962C8B-B14F-4D97-AF65-F5344CB8AC3E}">
        <p14:creationId xmlns:p14="http://schemas.microsoft.com/office/powerpoint/2010/main" val="8362783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law called</a:t>
            </a:r>
            <a:r>
              <a:rPr lang="en-US" baseline="0"/>
              <a:t> littlewoods law that states miracles orrur once a month. It is based on an assumption about how rare an event must be for it to be called a miracle and how many events someone is capable of observing in a week</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43</a:t>
            </a:fld>
            <a:endParaRPr lang="uk-UA"/>
          </a:p>
        </p:txBody>
      </p:sp>
    </p:spTree>
    <p:extLst>
      <p:ext uri="{BB962C8B-B14F-4D97-AF65-F5344CB8AC3E}">
        <p14:creationId xmlns:p14="http://schemas.microsoft.com/office/powerpoint/2010/main" val="1851120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brings us to the problem of chance events when we are looking at so</a:t>
            </a:r>
            <a:r>
              <a:rPr lang="en-US" baseline="0"/>
              <a:t> many events. If we use the usual biology p-value of 0.05 and say an event that has a probability of happening of 1 in 20 by pure chance is rare enough that if it occurs we call it significant, but we test 100 things then we actually expect to see 20 chance events and falsely will assume they are important.</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44</a:t>
            </a:fld>
            <a:endParaRPr lang="uk-UA"/>
          </a:p>
        </p:txBody>
      </p:sp>
    </p:spTree>
    <p:extLst>
      <p:ext uri="{BB962C8B-B14F-4D97-AF65-F5344CB8AC3E}">
        <p14:creationId xmlns:p14="http://schemas.microsoft.com/office/powerpoint/2010/main" val="28622574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Several</a:t>
            </a:r>
            <a:r>
              <a:rPr lang="en-US" baseline="0"/>
              <a:t> methods for reducing the chance of getting false positives exist some are more conservative that others. The important thing is more that you are aware of the problem and if you are looking to see if there is ANYTHING interesting happening in an experiment without a clear idea what that might be, rather than looking to see if something very specific has occurred you really should be controlling for the likelihood of false negatives one way or another. Most tools use something called the Benjamini Hochberg correction.</a:t>
            </a:r>
            <a:endParaRPr lang="en-US"/>
          </a:p>
        </p:txBody>
      </p:sp>
      <p:sp>
        <p:nvSpPr>
          <p:cNvPr id="4" name="Slide Number Placeholder 3"/>
          <p:cNvSpPr>
            <a:spLocks noGrp="1"/>
          </p:cNvSpPr>
          <p:nvPr>
            <p:ph type="sldNum" sz="quarter" idx="10"/>
          </p:nvPr>
        </p:nvSpPr>
        <p:spPr/>
        <p:txBody>
          <a:bodyPr/>
          <a:lstStyle/>
          <a:p>
            <a:fld id="{5E8A80CE-F63B-CB4E-8997-1C8267CC34F3}" type="slidenum">
              <a:rPr lang="uk-UA"/>
              <a:t>45</a:t>
            </a:fld>
            <a:endParaRPr lang="uk-UA"/>
          </a:p>
        </p:txBody>
      </p:sp>
    </p:spTree>
    <p:extLst>
      <p:ext uri="{BB962C8B-B14F-4D97-AF65-F5344CB8AC3E}">
        <p14:creationId xmlns:p14="http://schemas.microsoft.com/office/powerpoint/2010/main" val="26764072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8A80CE-F63B-CB4E-8997-1C8267CC34F3}" type="slidenum">
              <a:t>46</a:t>
            </a:fld>
            <a:endParaRPr lang="en-US"/>
          </a:p>
        </p:txBody>
      </p:sp>
    </p:spTree>
    <p:extLst>
      <p:ext uri="{BB962C8B-B14F-4D97-AF65-F5344CB8AC3E}">
        <p14:creationId xmlns:p14="http://schemas.microsoft.com/office/powerpoint/2010/main" val="3329015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plot in differential expression analysis</a:t>
            </a:r>
            <a:r>
              <a:rPr lang="en-US" baseline="0" dirty="0"/>
              <a:t> visualisation is the MA plot M is the measure of differential expression (often the log or the ratio the expression in the two conditions) and A is the mean expression of the two conditions.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47</a:t>
            </a:fld>
            <a:endParaRPr lang="uk-UA"/>
          </a:p>
        </p:txBody>
      </p:sp>
    </p:spTree>
    <p:extLst>
      <p:ext uri="{BB962C8B-B14F-4D97-AF65-F5344CB8AC3E}">
        <p14:creationId xmlns:p14="http://schemas.microsoft.com/office/powerpoint/2010/main" val="1710331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a:t>
            </a:r>
            <a:r>
              <a:rPr lang="en-US" baseline="0" dirty="0"/>
              <a:t> plots attempt to plot the fold change (the M value of the MA plot) against the statistical significance value (adjusted p-value or False discovery rate).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48</a:t>
            </a:fld>
            <a:endParaRPr lang="uk-UA"/>
          </a:p>
        </p:txBody>
      </p:sp>
    </p:spTree>
    <p:extLst>
      <p:ext uri="{BB962C8B-B14F-4D97-AF65-F5344CB8AC3E}">
        <p14:creationId xmlns:p14="http://schemas.microsoft.com/office/powerpoint/2010/main" val="630956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68285C24-9098-174B-B505-97000A0085F9}" type="datetime2">
              <a:rPr lang="en-GB" smtClean="0"/>
              <a:t>Friday, 6 May 16</a:t>
            </a:fld>
            <a:endParaRPr lang="fi-FI"/>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6EFD1E12-28FE-0048-AE2F-A944ECEB4398}" type="slidenum">
              <a:rPr lang="uk-UA" smtClean="0"/>
              <a:t>‹#›</a:t>
            </a:fld>
            <a:endParaRPr lang="uk-UA"/>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US" smtClean="0"/>
              <a:t>Introduction to DGE</a:t>
            </a:r>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B229C94D-CEAD-7244-9DA4-771E1442EF89}"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7" name="Title 6"/>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52400" y="2137832"/>
            <a:ext cx="8839200" cy="45703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5447"/>
            <a:ext cx="8839200" cy="18286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0888" y="2341943"/>
            <a:ext cx="8446758" cy="3923389"/>
          </a:xfrm>
        </p:spPr>
        <p:txBody>
          <a:bodyPr anchor="ctr">
            <a:normAutofit/>
          </a:bodyP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dirty="0" err="1" smtClean="0"/>
              <a:t>Click</a:t>
            </a:r>
            <a:r>
              <a:rPr lang="pl-PL" dirty="0" smtClean="0"/>
              <a:t> to </a:t>
            </a:r>
            <a:r>
              <a:rPr lang="pl-PL" dirty="0" err="1" smtClean="0"/>
              <a:t>edit</a:t>
            </a:r>
            <a:r>
              <a:rPr lang="pl-PL" dirty="0" smtClean="0"/>
              <a:t> Master </a:t>
            </a:r>
            <a:r>
              <a:rPr lang="pl-PL" dirty="0" err="1" smtClean="0"/>
              <a:t>text</a:t>
            </a:r>
            <a:r>
              <a:rPr lang="pl-PL" dirty="0" smtClean="0"/>
              <a:t> </a:t>
            </a:r>
            <a:r>
              <a:rPr lang="pl-PL" dirty="0" err="1" smtClean="0"/>
              <a:t>styles</a:t>
            </a:r>
            <a:endParaRPr lang="pl-PL" dirty="0" smtClean="0"/>
          </a:p>
        </p:txBody>
      </p:sp>
      <p:sp>
        <p:nvSpPr>
          <p:cNvPr id="9" name="Date Placeholder 8"/>
          <p:cNvSpPr>
            <a:spLocks noGrp="1"/>
          </p:cNvSpPr>
          <p:nvPr>
            <p:ph type="dt" sz="half" idx="10"/>
          </p:nvPr>
        </p:nvSpPr>
        <p:spPr/>
        <p:txBody>
          <a:bodyPr/>
          <a:lstStyle>
            <a:lvl1pPr>
              <a:defRPr>
                <a:solidFill>
                  <a:srgbClr val="FFFFFF"/>
                </a:solidFill>
              </a:defRPr>
            </a:lvl1pPr>
          </a:lstStyle>
          <a:p>
            <a:fld id="{26BF4941-6154-F346-97AD-E170A97B754E}" type="datetime2">
              <a:rPr lang="en-GB" smtClean="0"/>
              <a:t>Friday, 6 May 16</a:t>
            </a:fld>
            <a:endParaRPr lang="fi-FI"/>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6EFD1E12-28FE-0048-AE2F-A944ECEB4398}" type="slidenum">
              <a:rPr lang="uk-UA" smtClean="0"/>
              <a:pPr/>
              <a:t>‹#›</a:t>
            </a:fld>
            <a:endParaRPr lang="uk-UA"/>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n-US" smtClean="0"/>
              <a:t>Introduction to DGE</a:t>
            </a:r>
            <a:endParaRPr lang="en-US"/>
          </a:p>
        </p:txBody>
      </p:sp>
      <p:sp>
        <p:nvSpPr>
          <p:cNvPr id="12" name="Title 11"/>
          <p:cNvSpPr>
            <a:spLocks noGrp="1"/>
          </p:cNvSpPr>
          <p:nvPr>
            <p:ph type="title"/>
          </p:nvPr>
        </p:nvSpPr>
        <p:spPr>
          <a:xfrm>
            <a:off x="381000" y="338166"/>
            <a:ext cx="6324600" cy="1645920"/>
          </a:xfrm>
        </p:spPr>
        <p:txBody>
          <a:bodyPr/>
          <a:lstStyle>
            <a:lvl1pPr algn="r">
              <a:defRPr sz="4200" spc="150" baseline="0"/>
            </a:lvl1pPr>
          </a:lstStyle>
          <a:p>
            <a:r>
              <a:rPr lang="pl-PL" dirty="0" err="1" smtClean="0"/>
              <a:t>Click</a:t>
            </a:r>
            <a:r>
              <a:rPr lang="pl-PL" dirty="0" smtClean="0"/>
              <a:t> to </a:t>
            </a:r>
            <a:r>
              <a:rPr lang="pl-PL" dirty="0" err="1" smtClean="0"/>
              <a:t>edit</a:t>
            </a:r>
            <a:r>
              <a:rPr lang="pl-PL" dirty="0" smtClean="0"/>
              <a:t> Master </a:t>
            </a:r>
            <a:r>
              <a:rPr lang="pl-PL" dirty="0" err="1" smtClean="0"/>
              <a:t>title</a:t>
            </a:r>
            <a:r>
              <a:rPr lang="pl-PL" dirty="0" smtClean="0"/>
              <a:t>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C9E2F226-71B8-9B4C-B8AE-5E3803F3E9C9}"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8" name="Title 7"/>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F6579D32-4BCD-204E-AD7D-4DAC768802DA}" type="datetime2">
              <a:rPr lang="en-GB" smtClean="0"/>
              <a:t>Friday, 6 May 16</a:t>
            </a:fld>
            <a:endParaRPr lang="fi-FI"/>
          </a:p>
        </p:txBody>
      </p:sp>
      <p:sp>
        <p:nvSpPr>
          <p:cNvPr id="8" name="Footer Placeholder 7"/>
          <p:cNvSpPr>
            <a:spLocks noGrp="1"/>
          </p:cNvSpPr>
          <p:nvPr>
            <p:ph type="ftr" sz="quarter" idx="11"/>
          </p:nvPr>
        </p:nvSpPr>
        <p:spPr/>
        <p:txBody>
          <a:bodyPr/>
          <a:lstStyle/>
          <a:p>
            <a:r>
              <a:rPr lang="en-US" smtClean="0"/>
              <a:t>Introduction to DGE</a:t>
            </a:r>
            <a:endParaRPr lang="en-US"/>
          </a:p>
        </p:txBody>
      </p:sp>
      <p:sp>
        <p:nvSpPr>
          <p:cNvPr id="9" name="Slide Number Placeholder 8"/>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675A2AC-D397-DC40-AA72-9AE4AACDEEE5}"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6" name="Title 5"/>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C7D2DC6-5838-FE40-B82E-20E4C756A573}" type="datetime2">
              <a:rPr lang="en-GB" smtClean="0"/>
              <a:t>Friday, 6 May 16</a:t>
            </a:fld>
            <a:endParaRPr lang="fi-FI"/>
          </a:p>
        </p:txBody>
      </p:sp>
      <p:sp>
        <p:nvSpPr>
          <p:cNvPr id="3" name="Footer Placeholder 2"/>
          <p:cNvSpPr>
            <a:spLocks noGrp="1"/>
          </p:cNvSpPr>
          <p:nvPr>
            <p:ph type="ftr" sz="quarter" idx="11"/>
          </p:nvPr>
        </p:nvSpPr>
        <p:spPr/>
        <p:txBody>
          <a:bodyPr/>
          <a:lstStyle/>
          <a:p>
            <a:r>
              <a:rPr lang="en-US" smtClean="0"/>
              <a:t>Introduction to DGE</a:t>
            </a:r>
            <a:endParaRPr lang="en-US"/>
          </a:p>
        </p:txBody>
      </p:sp>
      <p:sp>
        <p:nvSpPr>
          <p:cNvPr id="4" name="Slide Number Placeholder 3"/>
          <p:cNvSpPr>
            <a:spLocks noGrp="1"/>
          </p:cNvSpPr>
          <p:nvPr>
            <p:ph type="sldNum" sz="quarter" idx="12"/>
          </p:nvPr>
        </p:nvSpPr>
        <p:spPr/>
        <p:txBody>
          <a:bodyPr/>
          <a:lstStyle/>
          <a:p>
            <a:fld id="{6EFD1E12-28FE-0048-AE2F-A944ECEB4398}"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FA2DC5AC-E51F-B24B-939E-0DE425EE9339}"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EFD1E12-28FE-0048-AE2F-A944ECEB4398}" type="slidenum">
              <a:rPr lang="uk-UA" smtClean="0"/>
              <a:pPr/>
              <a:t>‹#›</a:t>
            </a:fld>
            <a:r>
              <a:rPr lang="pl-PL" smtClean="0"/>
              <a:t> </a:t>
            </a:r>
            <a:endParaRPr lang="uk-UA"/>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8339F96A-8D92-2343-BAFE-70A18BDB30E0}"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0AF2A2FF-BB35-C141-89E0-AA9EE1545BCB}"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0B1FA45F-49C5-BB44-AABB-546F8824CDD9}"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872CC72-2AE0-D84F-8E1D-479EFCFC91AC}"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B4923359-BDC1-B14A-931C-307BFF1FD908}"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1CCA1E90-7A26-614C-9A1F-6200AC6D42D6}"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60F9CAC6-17F0-DC41-8D54-CD55B1BACB64}"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1F6D2972-5B6A-F047-9DD5-86D09B04C1DF}"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5CF9AAB-A452-B74F-99B5-29419FD174F8}"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D1BB6D67-6E84-BA43-BC59-20410B12F892}"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AF14C70D-C91A-684C-B533-B06FC52C4C44}"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86FFAF2B-8DB7-9245-B788-54607CB23A02}"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56456029-D02C-5942-AA0D-30858ED8DB78}"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443D9904-79A5-C245-9B3D-16B384EA0867}"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C9919ECA-0571-CB4D-A4B9-4DB8401180EA}"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60E1003A-92B2-504F-A246-55476D61BCFC}"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B991D67F-2FF1-1D48-9233-694F188A9446}"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4F73CE8-5826-3A4D-8345-0188456D10E6}"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17A2041F-9616-4045-B9F1-8D15855DBE48}"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4"/>
            <a:ext cx="8229600" cy="5260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5" name="Date Placeholder 4"/>
          <p:cNvSpPr>
            <a:spLocks noGrp="1"/>
          </p:cNvSpPr>
          <p:nvPr>
            <p:ph type="dt" sz="half" idx="10"/>
          </p:nvPr>
        </p:nvSpPr>
        <p:spPr/>
        <p:txBody>
          <a:bodyPr/>
          <a:lstStyle/>
          <a:p>
            <a:fld id="{B8ABA282-AA82-4147-A656-82C35E5D6B54}"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5264018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12B5F179-B995-E44F-9F94-76AD6C8F1F50}"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F6CF0424-413F-FB42-869F-3EF7708B3F69}"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31FAD050-4F21-C549-9CF5-4565E6C97288}"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4F9A1ACF-31E4-6B47-BC2B-303246FE0477}"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8E5A9732-0549-9B4B-9F60-CD7095B06992}"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DF205674-DD1A-9644-89C4-9DE786152832}"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6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7942A3A-3726-8249-A615-C81380702741}" type="datetime2">
              <a:rPr lang="en-GB" smtClean="0"/>
              <a:t>Friday, 6 May 16</a:t>
            </a:fld>
            <a:endParaRPr lang="fi-FI"/>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A933D238-6AF3-5B4D-80DA-08520BCD76DC}"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5AFE786-BEF1-334D-91C6-2DB88F4B3FC4}"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893864A5-4BAD-4543-AD7F-A202F634FE30}"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94A47CD-34B5-BF4F-B216-A9DBA75F3F58}"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DC03C09E-73CA-3646-9283-D5276523952B}"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CA23FA99-2601-6A41-B0BB-BC36AFD9C560}"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C19F01D7-7A66-C143-AEB1-24C9E91CD427}"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4379B0A3-C00F-C945-9502-3D694391322C}"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A34D3391-DBD7-EC45-940F-EF4FCE025AD3}"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75C0FCD-FB9C-DE4D-B17C-9ECE19783FC1}"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C6383428-3829-6A48-A283-E261288BC10A}"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2D175123-5F18-0047-B868-AB8003EAFCC7}"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31D275BF-0A4E-6B43-A122-720C722F4DDB}" type="datetime2">
              <a:rPr lang="en-GB" smtClean="0"/>
              <a:t>Friday, 6 May 16</a:t>
            </a:fld>
            <a:endParaRPr lang="fi-FI"/>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DGE</a:t>
            </a:r>
            <a:endParaRPr lang="en-US"/>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A73A8C5-4F6C-9940-8F71-3B705C50D864}" type="datetime2">
              <a:rPr lang="en-GB" smtClean="0"/>
              <a:t>Friday, 6 May 16</a:t>
            </a:fld>
            <a:endParaRPr lang="en-US"/>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t>‹#›</a:t>
            </a:fld>
            <a:endParaRPr lang="en-US"/>
          </a:p>
        </p:txBody>
      </p:sp>
    </p:spTree>
    <p:extLst>
      <p:ext uri="{BB962C8B-B14F-4D97-AF65-F5344CB8AC3E}">
        <p14:creationId xmlns:p14="http://schemas.microsoft.com/office/powerpoint/2010/main" val="13758802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BAAADA2-7B9C-A346-9072-641714EE98B8}" type="datetime2">
              <a:rPr lang="en-GB" smtClean="0"/>
              <a:t>Friday, 6 May 16</a:t>
            </a:fld>
            <a:endParaRPr lang="en-US"/>
          </a:p>
        </p:txBody>
      </p:sp>
      <p:sp>
        <p:nvSpPr>
          <p:cNvPr id="6" name="Footer Placeholder 5"/>
          <p:cNvSpPr>
            <a:spLocks noGrp="1"/>
          </p:cNvSpPr>
          <p:nvPr>
            <p:ph type="ftr" sz="quarter" idx="11"/>
          </p:nvPr>
        </p:nvSpPr>
        <p:spPr/>
        <p:txBody>
          <a:bodyPr/>
          <a:lstStyle/>
          <a:p>
            <a:r>
              <a:rPr lang="en-US" smtClean="0"/>
              <a:t>Introduction to DGE</a:t>
            </a:r>
            <a:endParaRPr lang="en-US"/>
          </a:p>
        </p:txBody>
      </p:sp>
      <p:sp>
        <p:nvSpPr>
          <p:cNvPr id="7" name="Slide Number Placeholder 6"/>
          <p:cNvSpPr>
            <a:spLocks noGrp="1"/>
          </p:cNvSpPr>
          <p:nvPr>
            <p:ph type="sldNum" sz="quarter" idx="12"/>
          </p:nvPr>
        </p:nvSpPr>
        <p:spPr/>
        <p:txBody>
          <a:bodyPr/>
          <a:lstStyle/>
          <a:p>
            <a:fld id="{6EFD1E12-28FE-0048-AE2F-A944ECEB4398}" type="slidenum">
              <a:t>‹#›</a:t>
            </a:fld>
            <a:endParaRPr lang="en-US"/>
          </a:p>
        </p:txBody>
      </p:sp>
    </p:spTree>
    <p:extLst>
      <p:ext uri="{BB962C8B-B14F-4D97-AF65-F5344CB8AC3E}">
        <p14:creationId xmlns:p14="http://schemas.microsoft.com/office/powerpoint/2010/main" val="3482019228"/>
      </p:ext>
    </p:extLst>
  </p:cSld>
  <p:clrMapOvr>
    <a:masterClrMapping/>
  </p:clrMapOvr>
</p:sldLayout>
</file>

<file path=ppt/slideMasters/_rels/slideMaster1.xml.rels><?xml version="1.0" encoding="UTF-8" standalone="yes"?>
<Relationships xmlns="http://schemas.openxmlformats.org/package/2006/relationships"><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50" Type="http://schemas.openxmlformats.org/officeDocument/2006/relationships/slideLayout" Target="../slideLayouts/slideLayout50.xml"/><Relationship Id="rId5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35B84D5B-7453-194C-8A37-797BD273EFAD}" type="datetime2">
              <a:rPr lang="en-GB" smtClean="0"/>
              <a:t>Friday, 6 May 16</a:t>
            </a:fld>
            <a:endParaRPr lang="fi-FI"/>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n-US" smtClean="0"/>
              <a:t>Introduction to DGE</a:t>
            </a:r>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6EFD1E12-28FE-0048-AE2F-A944ECEB4398}" type="slidenum">
              <a:rPr lang="uk-UA" smtClean="0"/>
              <a:pPr/>
              <a:t>‹#›</a:t>
            </a:fld>
            <a:r>
              <a:rPr lang="pl-PL" smtClean="0"/>
              <a:t> </a:t>
            </a:r>
            <a:endParaRPr lang="uk-UA"/>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08" r:id="rId42"/>
    <p:sldLayoutId id="2147483709" r:id="rId43"/>
    <p:sldLayoutId id="2147483710" r:id="rId44"/>
    <p:sldLayoutId id="2147483711" r:id="rId45"/>
    <p:sldLayoutId id="2147483712" r:id="rId46"/>
    <p:sldLayoutId id="2147483713" r:id="rId47"/>
    <p:sldLayoutId id="2147483714" r:id="rId48"/>
    <p:sldLayoutId id="2147483650" r:id="rId49"/>
    <p:sldLayoutId id="2147483652" r:id="rId50"/>
  </p:sldLayoutIdLst>
  <p:hf hdr="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3.bp.blogspot.com/_xqXlcaQiGRk/RpO4yR0oKtI/AAAAAAAAABM/7rUWCMwizus/s1600-h/fig2.png" TargetMode="External"/><Relationship Id="rId4" Type="http://schemas.openxmlformats.org/officeDocument/2006/relationships/oleObject" Target="../embeddings/oleObject1.bin"/><Relationship Id="rId5" Type="http://schemas.openxmlformats.org/officeDocument/2006/relationships/image" Target="../media/image17.emf"/><Relationship Id="rId6" Type="http://schemas.openxmlformats.org/officeDocument/2006/relationships/oleObject" Target="../embeddings/oleObject2.bin"/><Relationship Id="rId7" Type="http://schemas.openxmlformats.org/officeDocument/2006/relationships/image" Target="../media/image1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3.bin"/><Relationship Id="rId5" Type="http://schemas.openxmlformats.org/officeDocument/2006/relationships/image" Target="../media/image2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oleObject4.bin"/><Relationship Id="rId5" Type="http://schemas.openxmlformats.org/officeDocument/2006/relationships/image" Target="../media/image2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4.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oleObject6.bin"/><Relationship Id="rId5"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a:t>Pieta Schofield</a:t>
            </a:r>
          </a:p>
        </p:txBody>
      </p:sp>
      <p:sp>
        <p:nvSpPr>
          <p:cNvPr id="4" name="Date Placeholder 3"/>
          <p:cNvSpPr>
            <a:spLocks noGrp="1"/>
          </p:cNvSpPr>
          <p:nvPr>
            <p:ph type="dt" sz="half" idx="10"/>
          </p:nvPr>
        </p:nvSpPr>
        <p:spPr/>
        <p:txBody>
          <a:bodyPr/>
          <a:lstStyle/>
          <a:p>
            <a:fld id="{5EF0BA55-CA41-C64F-86EC-A52518A3B647}" type="datetime2">
              <a:rPr lang="en-GB" smtClean="0"/>
              <a:t>Friday, 6 May 16</a:t>
            </a:fld>
            <a:endParaRPr lang="en-US"/>
          </a:p>
        </p:txBody>
      </p:sp>
      <p:sp>
        <p:nvSpPr>
          <p:cNvPr id="6" name="Slide Number Placeholder 5"/>
          <p:cNvSpPr>
            <a:spLocks noGrp="1"/>
          </p:cNvSpPr>
          <p:nvPr>
            <p:ph type="sldNum" sz="quarter" idx="11"/>
          </p:nvPr>
        </p:nvSpPr>
        <p:spPr/>
        <p:txBody>
          <a:bodyPr/>
          <a:lstStyle/>
          <a:p>
            <a:fld id="{6EFD1E12-28FE-0048-AE2F-A944ECEB4398}" type="slidenum">
              <a:rPr lang="uk-UA"/>
              <a:t>0</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p:txBody>
          <a:bodyPr/>
          <a:lstStyle/>
          <a:p>
            <a:r>
              <a:rPr lang="en-US"/>
              <a:t>Differential Expression Analysis</a:t>
            </a:r>
          </a:p>
        </p:txBody>
      </p:sp>
    </p:spTree>
    <p:extLst>
      <p:ext uri="{BB962C8B-B14F-4D97-AF65-F5344CB8AC3E}">
        <p14:creationId xmlns:p14="http://schemas.microsoft.com/office/powerpoint/2010/main" val="167270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8111" y="2341943"/>
            <a:ext cx="8706555" cy="3923389"/>
          </a:xfrm>
        </p:spPr>
        <p:txBody>
          <a:bodyPr>
            <a:normAutofit/>
          </a:bodyPr>
          <a:lstStyle/>
          <a:p>
            <a:pPr algn="l"/>
            <a:r>
              <a:rPr lang="en-US" dirty="0"/>
              <a:t>"Statistics is, or should be, about scientific investigation and how to do it better, but many statisticians believe it is a branch of mathematics</a:t>
            </a:r>
            <a:r>
              <a:rPr lang="en-US" dirty="0" smtClean="0"/>
              <a:t>." </a:t>
            </a:r>
            <a:endParaRPr lang="en-US" dirty="0"/>
          </a:p>
          <a:p>
            <a:pPr algn="l"/>
            <a:r>
              <a:rPr lang="en-US" dirty="0"/>
              <a:t>George E. P. </a:t>
            </a:r>
            <a:r>
              <a:rPr lang="en-US" dirty="0" smtClean="0"/>
              <a:t>Box</a:t>
            </a:r>
          </a:p>
        </p:txBody>
      </p:sp>
      <p:sp>
        <p:nvSpPr>
          <p:cNvPr id="4" name="Date Placeholder 3"/>
          <p:cNvSpPr>
            <a:spLocks noGrp="1"/>
          </p:cNvSpPr>
          <p:nvPr>
            <p:ph type="dt" sz="half" idx="10"/>
          </p:nvPr>
        </p:nvSpPr>
        <p:spPr/>
        <p:txBody>
          <a:bodyPr/>
          <a:lstStyle/>
          <a:p>
            <a:fld id="{07B70BE6-385D-B743-9317-7FB18025F91F}"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1</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a:xfrm>
            <a:off x="381000" y="338166"/>
            <a:ext cx="8436646" cy="1645920"/>
          </a:xfrm>
        </p:spPr>
        <p:txBody>
          <a:bodyPr/>
          <a:lstStyle/>
          <a:p>
            <a:r>
              <a:rPr lang="en-US" dirty="0"/>
              <a:t>Statistics Refresher</a:t>
            </a:r>
          </a:p>
        </p:txBody>
      </p:sp>
    </p:spTree>
    <p:extLst>
      <p:ext uri="{BB962C8B-B14F-4D97-AF65-F5344CB8AC3E}">
        <p14:creationId xmlns:p14="http://schemas.microsoft.com/office/powerpoint/2010/main" val="2450630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4" name="Date Placeholder 3"/>
          <p:cNvSpPr>
            <a:spLocks noGrp="1"/>
          </p:cNvSpPr>
          <p:nvPr>
            <p:ph type="dt" sz="half" idx="10"/>
          </p:nvPr>
        </p:nvSpPr>
        <p:spPr/>
        <p:txBody>
          <a:bodyPr/>
          <a:lstStyle/>
          <a:p>
            <a:fld id="{9BBAE3D8-5C9E-0C46-BFC6-5D3D72C71B3A}" type="datetime2">
              <a:rPr lang="en-GB" smtClean="0"/>
              <a:t>Friday, 6 May 16</a:t>
            </a:fld>
            <a:endParaRPr lang="en-US"/>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a:t>2</a:t>
            </a:fld>
            <a:endParaRPr lang="uk-UA"/>
          </a:p>
        </p:txBody>
      </p:sp>
      <p:sp>
        <p:nvSpPr>
          <p:cNvPr id="3" name="Title 2"/>
          <p:cNvSpPr>
            <a:spLocks noGrp="1"/>
          </p:cNvSpPr>
          <p:nvPr>
            <p:ph type="title"/>
          </p:nvPr>
        </p:nvSpPr>
        <p:spPr/>
        <p:txBody>
          <a:bodyPr/>
          <a:lstStyle/>
          <a:p>
            <a:r>
              <a:rPr lang="en-US" dirty="0"/>
              <a:t>Two conditions is there a treatment effect</a:t>
            </a:r>
            <a:r>
              <a:rPr lang="en-US" dirty="0" smtClean="0"/>
              <a:t>?</a:t>
            </a:r>
            <a:endParaRPr lang="en-US" dirty="0"/>
          </a:p>
        </p:txBody>
      </p:sp>
      <p:sp>
        <p:nvSpPr>
          <p:cNvPr id="2" name="TextBox 1"/>
          <p:cNvSpPr txBox="1"/>
          <p:nvPr/>
        </p:nvSpPr>
        <p:spPr>
          <a:xfrm>
            <a:off x="1760104" y="7947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3337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3595EFAC-A036-984C-A8C1-2ED4A6E203F5}"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a:t>
            </a:fld>
            <a:endParaRPr lang="uk-UA"/>
          </a:p>
        </p:txBody>
      </p:sp>
      <p:sp>
        <p:nvSpPr>
          <p:cNvPr id="2" name="Title 1"/>
          <p:cNvSpPr>
            <a:spLocks noGrp="1"/>
          </p:cNvSpPr>
          <p:nvPr>
            <p:ph type="title"/>
          </p:nvPr>
        </p:nvSpPr>
        <p:spPr/>
        <p:txBody>
          <a:bodyPr/>
          <a:lstStyle/>
          <a:p>
            <a:r>
              <a:rPr lang="en-US" dirty="0" smtClean="0"/>
              <a:t>consider </a:t>
            </a:r>
            <a:r>
              <a:rPr lang="en-US" dirty="0"/>
              <a:t>possible range of </a:t>
            </a:r>
            <a:r>
              <a:rPr lang="en-US" dirty="0" smtClean="0"/>
              <a:t>values</a:t>
            </a:r>
            <a:endParaRPr lang="en-US" dirty="0"/>
          </a:p>
        </p:txBody>
      </p:sp>
    </p:spTree>
    <p:extLst>
      <p:ext uri="{BB962C8B-B14F-4D97-AF65-F5344CB8AC3E}">
        <p14:creationId xmlns:p14="http://schemas.microsoft.com/office/powerpoint/2010/main" val="57892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3-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8CE678E8-9857-D74A-BB0D-188D49735AAB}"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a:t>
            </a:fld>
            <a:endParaRPr lang="uk-UA"/>
          </a:p>
        </p:txBody>
      </p:sp>
      <p:sp>
        <p:nvSpPr>
          <p:cNvPr id="2" name="Title 1"/>
          <p:cNvSpPr>
            <a:spLocks noGrp="1"/>
          </p:cNvSpPr>
          <p:nvPr>
            <p:ph type="title"/>
          </p:nvPr>
        </p:nvSpPr>
        <p:spPr/>
        <p:txBody>
          <a:bodyPr/>
          <a:lstStyle/>
          <a:p>
            <a:r>
              <a:rPr lang="en-US" dirty="0"/>
              <a:t>If more samples are </a:t>
            </a:r>
            <a:r>
              <a:rPr lang="en-US" dirty="0" smtClean="0"/>
              <a:t>considered</a:t>
            </a:r>
            <a:endParaRPr lang="en-US" dirty="0"/>
          </a:p>
        </p:txBody>
      </p:sp>
    </p:spTree>
    <p:extLst>
      <p:ext uri="{BB962C8B-B14F-4D97-AF65-F5344CB8AC3E}">
        <p14:creationId xmlns:p14="http://schemas.microsoft.com/office/powerpoint/2010/main" val="202251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4-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35C72509-C598-9748-92A9-3EE25640C87B}"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5</a:t>
            </a:fld>
            <a:endParaRPr lang="uk-UA"/>
          </a:p>
        </p:txBody>
      </p:sp>
      <p:sp>
        <p:nvSpPr>
          <p:cNvPr id="2" name="Title 1"/>
          <p:cNvSpPr>
            <a:spLocks noGrp="1"/>
          </p:cNvSpPr>
          <p:nvPr>
            <p:ph type="title"/>
          </p:nvPr>
        </p:nvSpPr>
        <p:spPr/>
        <p:txBody>
          <a:bodyPr/>
          <a:lstStyle/>
          <a:p>
            <a:r>
              <a:rPr lang="en-US" dirty="0"/>
              <a:t>If lots of samples are </a:t>
            </a:r>
            <a:r>
              <a:rPr lang="en-US" dirty="0" smtClean="0"/>
              <a:t>considered</a:t>
            </a:r>
            <a:endParaRPr lang="en-US" dirty="0"/>
          </a:p>
        </p:txBody>
      </p:sp>
    </p:spTree>
    <p:extLst>
      <p:ext uri="{BB962C8B-B14F-4D97-AF65-F5344CB8AC3E}">
        <p14:creationId xmlns:p14="http://schemas.microsoft.com/office/powerpoint/2010/main" val="2773101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5-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0DDB42E5-662C-CD4D-9479-FDC41872EECF}"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6</a:t>
            </a:fld>
            <a:endParaRPr lang="uk-UA"/>
          </a:p>
        </p:txBody>
      </p:sp>
      <p:sp>
        <p:nvSpPr>
          <p:cNvPr id="2" name="Title 1"/>
          <p:cNvSpPr>
            <a:spLocks noGrp="1"/>
          </p:cNvSpPr>
          <p:nvPr>
            <p:ph type="title"/>
          </p:nvPr>
        </p:nvSpPr>
        <p:spPr/>
        <p:txBody>
          <a:bodyPr/>
          <a:lstStyle/>
          <a:p>
            <a:r>
              <a:rPr lang="en-US" dirty="0" smtClean="0"/>
              <a:t>We need Statistics</a:t>
            </a:r>
            <a:endParaRPr lang="en-US" dirty="0"/>
          </a:p>
        </p:txBody>
      </p:sp>
    </p:spTree>
    <p:extLst>
      <p:ext uri="{BB962C8B-B14F-4D97-AF65-F5344CB8AC3E}">
        <p14:creationId xmlns:p14="http://schemas.microsoft.com/office/powerpoint/2010/main" val="1991380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null </a:t>
            </a:r>
            <a:r>
              <a:rPr lang="en-US" dirty="0"/>
              <a:t>hypothesis</a:t>
            </a:r>
          </a:p>
          <a:p>
            <a:pPr lvl="1"/>
            <a:r>
              <a:rPr lang="en-US" dirty="0"/>
              <a:t> there is no difference between the values for the two groups</a:t>
            </a:r>
          </a:p>
          <a:p>
            <a:r>
              <a:rPr lang="en-US" dirty="0"/>
              <a:t>alternative hypothesis </a:t>
            </a:r>
          </a:p>
          <a:p>
            <a:pPr lvl="1"/>
            <a:r>
              <a:rPr lang="en-US" dirty="0"/>
              <a:t>there is a difference</a:t>
            </a:r>
          </a:p>
          <a:p>
            <a:r>
              <a:rPr lang="en-US" dirty="0"/>
              <a:t>p-value </a:t>
            </a:r>
          </a:p>
          <a:p>
            <a:pPr lvl="1"/>
            <a:r>
              <a:rPr lang="en-US" dirty="0"/>
              <a:t>what is the probability of seeing this data if the null hypothesis (there is no difference) is true</a:t>
            </a:r>
          </a:p>
          <a:p>
            <a:r>
              <a:rPr lang="en-US" dirty="0"/>
              <a:t>the smaller the p-value the less likely the two groups are the same.</a:t>
            </a:r>
          </a:p>
        </p:txBody>
      </p:sp>
      <p:sp>
        <p:nvSpPr>
          <p:cNvPr id="3" name="Date Placeholder 2"/>
          <p:cNvSpPr>
            <a:spLocks noGrp="1"/>
          </p:cNvSpPr>
          <p:nvPr>
            <p:ph type="dt" sz="half" idx="10"/>
          </p:nvPr>
        </p:nvSpPr>
        <p:spPr/>
        <p:txBody>
          <a:bodyPr/>
          <a:lstStyle/>
          <a:p>
            <a:fld id="{AE628A30-DC85-B747-8FC7-5AF206E821C1}"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7</a:t>
            </a:fld>
            <a:endParaRPr lang="uk-UA"/>
          </a:p>
        </p:txBody>
      </p:sp>
      <p:sp>
        <p:nvSpPr>
          <p:cNvPr id="6" name="Title 5"/>
          <p:cNvSpPr>
            <a:spLocks noGrp="1"/>
          </p:cNvSpPr>
          <p:nvPr>
            <p:ph type="title"/>
          </p:nvPr>
        </p:nvSpPr>
        <p:spPr/>
        <p:txBody>
          <a:bodyPr/>
          <a:lstStyle/>
          <a:p>
            <a:r>
              <a:rPr lang="en-US" dirty="0"/>
              <a:t>Hypothesis Testing </a:t>
            </a:r>
          </a:p>
        </p:txBody>
      </p:sp>
    </p:spTree>
    <p:extLst>
      <p:ext uri="{BB962C8B-B14F-4D97-AF65-F5344CB8AC3E}">
        <p14:creationId xmlns:p14="http://schemas.microsoft.com/office/powerpoint/2010/main" val="4007836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6-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a:xfrm>
            <a:off x="720380" y="1719071"/>
            <a:ext cx="7845714" cy="4112714"/>
          </a:xfrm>
        </p:spPr>
      </p:pic>
      <p:sp>
        <p:nvSpPr>
          <p:cNvPr id="3" name="Date Placeholder 2"/>
          <p:cNvSpPr>
            <a:spLocks noGrp="1"/>
          </p:cNvSpPr>
          <p:nvPr>
            <p:ph type="dt" sz="half" idx="10"/>
          </p:nvPr>
        </p:nvSpPr>
        <p:spPr/>
        <p:txBody>
          <a:bodyPr/>
          <a:lstStyle/>
          <a:p>
            <a:fld id="{E2D89CA2-AA0A-5E4D-B657-DA2619998FED}"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8</a:t>
            </a:fld>
            <a:endParaRPr lang="uk-UA"/>
          </a:p>
        </p:txBody>
      </p:sp>
      <p:sp>
        <p:nvSpPr>
          <p:cNvPr id="2" name="Title 1"/>
          <p:cNvSpPr>
            <a:spLocks noGrp="1"/>
          </p:cNvSpPr>
          <p:nvPr>
            <p:ph type="title"/>
          </p:nvPr>
        </p:nvSpPr>
        <p:spPr/>
        <p:txBody>
          <a:bodyPr/>
          <a:lstStyle/>
          <a:p>
            <a:r>
              <a:rPr lang="en-US" dirty="0" smtClean="0"/>
              <a:t>Shape of The Data</a:t>
            </a:r>
            <a:endParaRPr lang="en-US" dirty="0"/>
          </a:p>
        </p:txBody>
      </p:sp>
      <p:sp>
        <p:nvSpPr>
          <p:cNvPr id="6" name="Text Placeholder 5"/>
          <p:cNvSpPr>
            <a:spLocks noGrp="1"/>
          </p:cNvSpPr>
          <p:nvPr>
            <p:ph type="body" sz="half" idx="4294967295"/>
          </p:nvPr>
        </p:nvSpPr>
        <p:spPr>
          <a:xfrm>
            <a:off x="153612" y="5943375"/>
            <a:ext cx="8229600" cy="323850"/>
          </a:xfrm>
        </p:spPr>
        <p:txBody>
          <a:bodyPr>
            <a:normAutofit fontScale="77500" lnSpcReduction="20000"/>
          </a:bodyPr>
          <a:lstStyle/>
          <a:p>
            <a:r>
              <a:rPr lang="en-US" dirty="0" smtClean="0"/>
              <a:t>Not </a:t>
            </a:r>
            <a:r>
              <a:rPr lang="en-US" dirty="0"/>
              <a:t>only the location (central tendency) but the scale (spread) of the data</a:t>
            </a:r>
          </a:p>
        </p:txBody>
      </p:sp>
    </p:spTree>
    <p:extLst>
      <p:ext uri="{BB962C8B-B14F-4D97-AF65-F5344CB8AC3E}">
        <p14:creationId xmlns:p14="http://schemas.microsoft.com/office/powerpoint/2010/main" val="322014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Parametric Statistics</a:t>
            </a:r>
          </a:p>
          <a:p>
            <a:pPr lvl="1"/>
            <a:r>
              <a:rPr lang="en-US" dirty="0" smtClean="0"/>
              <a:t>makes </a:t>
            </a:r>
            <a:r>
              <a:rPr lang="en-US" dirty="0"/>
              <a:t>an assumption about a mathematical model </a:t>
            </a:r>
            <a:r>
              <a:rPr lang="en-US" dirty="0" smtClean="0"/>
              <a:t>with parameters that describe </a:t>
            </a:r>
            <a:r>
              <a:rPr lang="en-US" dirty="0"/>
              <a:t>the </a:t>
            </a:r>
            <a:r>
              <a:rPr lang="en-US" dirty="0" smtClean="0"/>
              <a:t>shape or probability distribution </a:t>
            </a:r>
            <a:r>
              <a:rPr lang="en-US" dirty="0"/>
              <a:t>of the </a:t>
            </a:r>
            <a:r>
              <a:rPr lang="en-US" dirty="0" smtClean="0"/>
              <a:t>data</a:t>
            </a:r>
            <a:endParaRPr lang="en-US" dirty="0"/>
          </a:p>
          <a:p>
            <a:r>
              <a:rPr lang="en-US" dirty="0"/>
              <a:t>Non-parametric Statistic</a:t>
            </a:r>
          </a:p>
          <a:p>
            <a:pPr lvl="1"/>
            <a:r>
              <a:rPr lang="en-US" dirty="0"/>
              <a:t>no assumption </a:t>
            </a:r>
            <a:r>
              <a:rPr lang="en-US" dirty="0" smtClean="0"/>
              <a:t>of a </a:t>
            </a:r>
            <a:r>
              <a:rPr lang="en-US" dirty="0"/>
              <a:t>mathematical model for the shape of the </a:t>
            </a:r>
            <a:r>
              <a:rPr lang="en-US" dirty="0" smtClean="0"/>
              <a:t>data</a:t>
            </a:r>
          </a:p>
          <a:p>
            <a:r>
              <a:rPr lang="en-US" dirty="0" smtClean="0"/>
              <a:t>Both approaches can be used for differential gene expression analysis but we are going to concentrate on a parametric approach.</a:t>
            </a:r>
          </a:p>
        </p:txBody>
      </p:sp>
      <p:sp>
        <p:nvSpPr>
          <p:cNvPr id="3" name="Date Placeholder 2"/>
          <p:cNvSpPr>
            <a:spLocks noGrp="1"/>
          </p:cNvSpPr>
          <p:nvPr>
            <p:ph type="dt" sz="half" idx="10"/>
          </p:nvPr>
        </p:nvSpPr>
        <p:spPr/>
        <p:txBody>
          <a:bodyPr/>
          <a:lstStyle/>
          <a:p>
            <a:fld id="{74841CDA-DB5B-E34F-AE7A-4FD9BBFE4545}"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9</a:t>
            </a:fld>
            <a:endParaRPr lang="uk-UA"/>
          </a:p>
        </p:txBody>
      </p:sp>
      <p:sp>
        <p:nvSpPr>
          <p:cNvPr id="6" name="Title 5"/>
          <p:cNvSpPr>
            <a:spLocks noGrp="1"/>
          </p:cNvSpPr>
          <p:nvPr>
            <p:ph type="title"/>
          </p:nvPr>
        </p:nvSpPr>
        <p:spPr/>
        <p:txBody>
          <a:bodyPr/>
          <a:lstStyle/>
          <a:p>
            <a:r>
              <a:rPr lang="en-US" dirty="0" smtClean="0"/>
              <a:t>Parametric </a:t>
            </a:r>
            <a:r>
              <a:rPr lang="en-US" dirty="0" err="1" smtClean="0"/>
              <a:t>vs</a:t>
            </a:r>
            <a:r>
              <a:rPr lang="en-US" dirty="0" smtClean="0"/>
              <a:t> NON-Parametric</a:t>
            </a:r>
            <a:endParaRPr lang="en-US" dirty="0"/>
          </a:p>
        </p:txBody>
      </p:sp>
    </p:spTree>
    <p:extLst>
      <p:ext uri="{BB962C8B-B14F-4D97-AF65-F5344CB8AC3E}">
        <p14:creationId xmlns:p14="http://schemas.microsoft.com/office/powerpoint/2010/main" val="391721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7-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AF20774A-9199-EB47-8B82-7FF852BC8A6C}"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10</a:t>
            </a:fld>
            <a:endParaRPr lang="uk-UA"/>
          </a:p>
        </p:txBody>
      </p:sp>
      <p:sp>
        <p:nvSpPr>
          <p:cNvPr id="2" name="Title 1"/>
          <p:cNvSpPr>
            <a:spLocks noGrp="1"/>
          </p:cNvSpPr>
          <p:nvPr>
            <p:ph type="title"/>
          </p:nvPr>
        </p:nvSpPr>
        <p:spPr/>
        <p:txBody>
          <a:bodyPr/>
          <a:lstStyle/>
          <a:p>
            <a:r>
              <a:rPr lang="en-US" dirty="0"/>
              <a:t>Gaussian (or normal) model </a:t>
            </a:r>
          </a:p>
        </p:txBody>
      </p:sp>
    </p:spTree>
    <p:extLst>
      <p:ext uri="{BB962C8B-B14F-4D97-AF65-F5344CB8AC3E}">
        <p14:creationId xmlns:p14="http://schemas.microsoft.com/office/powerpoint/2010/main" val="93298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AEEF493F-669D-524A-A8FD-3A1C71628B5A}"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11</a:t>
            </a:fld>
            <a:endParaRPr lang="uk-UA"/>
          </a:p>
        </p:txBody>
      </p:sp>
      <p:sp>
        <p:nvSpPr>
          <p:cNvPr id="2" name="Title 1"/>
          <p:cNvSpPr>
            <a:spLocks noGrp="1"/>
          </p:cNvSpPr>
          <p:nvPr>
            <p:ph type="title"/>
          </p:nvPr>
        </p:nvSpPr>
        <p:spPr/>
        <p:txBody>
          <a:bodyPr/>
          <a:lstStyle/>
          <a:p>
            <a:r>
              <a:rPr lang="en-US" dirty="0" smtClean="0"/>
              <a:t>T-Test</a:t>
            </a:r>
            <a:endParaRPr lang="en-US" dirty="0"/>
          </a:p>
        </p:txBody>
      </p:sp>
    </p:spTree>
    <p:extLst>
      <p:ext uri="{BB962C8B-B14F-4D97-AF65-F5344CB8AC3E}">
        <p14:creationId xmlns:p14="http://schemas.microsoft.com/office/powerpoint/2010/main" val="263311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9-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9AB8DA0C-B47E-354B-AF1E-8DE683B70AE1}"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12</a:t>
            </a:fld>
            <a:endParaRPr lang="uk-UA"/>
          </a:p>
        </p:txBody>
      </p:sp>
      <p:sp>
        <p:nvSpPr>
          <p:cNvPr id="2" name="Title 1"/>
          <p:cNvSpPr>
            <a:spLocks noGrp="1"/>
          </p:cNvSpPr>
          <p:nvPr>
            <p:ph type="title"/>
          </p:nvPr>
        </p:nvSpPr>
        <p:spPr/>
        <p:txBody>
          <a:bodyPr/>
          <a:lstStyle/>
          <a:p>
            <a:r>
              <a:rPr lang="en-US" dirty="0" smtClean="0"/>
              <a:t>Welsh’s T-Test</a:t>
            </a:r>
            <a:endParaRPr lang="en-US" dirty="0"/>
          </a:p>
        </p:txBody>
      </p:sp>
    </p:spTree>
    <p:extLst>
      <p:ext uri="{BB962C8B-B14F-4D97-AF65-F5344CB8AC3E}">
        <p14:creationId xmlns:p14="http://schemas.microsoft.com/office/powerpoint/2010/main" val="125675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10-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0F7E2A79-076E-BB45-941E-CCC12832FEED}"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13</a:t>
            </a:fld>
            <a:endParaRPr lang="uk-UA"/>
          </a:p>
        </p:txBody>
      </p:sp>
      <p:sp>
        <p:nvSpPr>
          <p:cNvPr id="2" name="Title 1"/>
          <p:cNvSpPr>
            <a:spLocks noGrp="1"/>
          </p:cNvSpPr>
          <p:nvPr>
            <p:ph type="title"/>
          </p:nvPr>
        </p:nvSpPr>
        <p:spPr/>
        <p:txBody>
          <a:bodyPr/>
          <a:lstStyle/>
          <a:p>
            <a:r>
              <a:rPr lang="en-US" dirty="0" smtClean="0"/>
              <a:t>Non-Normal Data</a:t>
            </a:r>
            <a:endParaRPr lang="en-US" dirty="0"/>
          </a:p>
        </p:txBody>
      </p:sp>
    </p:spTree>
    <p:extLst>
      <p:ext uri="{BB962C8B-B14F-4D97-AF65-F5344CB8AC3E}">
        <p14:creationId xmlns:p14="http://schemas.microsoft.com/office/powerpoint/2010/main" val="2129058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dirty="0"/>
              <a:t>"The sciences do not try to explain, they hardly even try to interpret, they mainly make models. By a model is meant a mathematical construct which, with the addition of certain verbal interpretations, describes observed phenomena. The justification of such a mathematical construct is solely and precisely that it is expected to work" </a:t>
            </a:r>
          </a:p>
          <a:p>
            <a:pPr algn="l"/>
            <a:r>
              <a:rPr lang="en-US" dirty="0"/>
              <a:t>John Von Neumann</a:t>
            </a:r>
          </a:p>
        </p:txBody>
      </p:sp>
      <p:sp>
        <p:nvSpPr>
          <p:cNvPr id="4" name="Date Placeholder 3"/>
          <p:cNvSpPr>
            <a:spLocks noGrp="1"/>
          </p:cNvSpPr>
          <p:nvPr>
            <p:ph type="dt" sz="half" idx="10"/>
          </p:nvPr>
        </p:nvSpPr>
        <p:spPr/>
        <p:txBody>
          <a:bodyPr/>
          <a:lstStyle/>
          <a:p>
            <a:fld id="{4A9469A8-0638-A54E-9C29-E338AAC96C82}"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14</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a:xfrm>
            <a:off x="381000" y="338166"/>
            <a:ext cx="8436646" cy="1645920"/>
          </a:xfrm>
        </p:spPr>
        <p:txBody>
          <a:bodyPr/>
          <a:lstStyle/>
          <a:p>
            <a:r>
              <a:rPr lang="en-US" dirty="0"/>
              <a:t>The Shape of RNA-Seq Data</a:t>
            </a:r>
          </a:p>
        </p:txBody>
      </p:sp>
    </p:spTree>
    <p:extLst>
      <p:ext uri="{BB962C8B-B14F-4D97-AF65-F5344CB8AC3E}">
        <p14:creationId xmlns:p14="http://schemas.microsoft.com/office/powerpoint/2010/main" val="4057078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11-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B54F447D-50D8-2C42-ADD6-AD29462A9D07}"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15</a:t>
            </a:fld>
            <a:endParaRPr lang="uk-UA"/>
          </a:p>
        </p:txBody>
      </p:sp>
      <p:sp>
        <p:nvSpPr>
          <p:cNvPr id="2" name="Title 1"/>
          <p:cNvSpPr>
            <a:spLocks noGrp="1"/>
          </p:cNvSpPr>
          <p:nvPr>
            <p:ph type="title"/>
          </p:nvPr>
        </p:nvSpPr>
        <p:spPr/>
        <p:txBody>
          <a:bodyPr/>
          <a:lstStyle/>
          <a:p>
            <a:r>
              <a:rPr lang="en-US" dirty="0" smtClean="0"/>
              <a:t>COUNT DATA (POISSON)</a:t>
            </a:r>
            <a:endParaRPr lang="en-US" dirty="0"/>
          </a:p>
        </p:txBody>
      </p:sp>
    </p:spTree>
    <p:extLst>
      <p:ext uri="{BB962C8B-B14F-4D97-AF65-F5344CB8AC3E}">
        <p14:creationId xmlns:p14="http://schemas.microsoft.com/office/powerpoint/2010/main" val="207668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0-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a:xfrm>
            <a:off x="89119" y="1719071"/>
            <a:ext cx="8904492" cy="4407408"/>
          </a:xfrm>
        </p:spPr>
      </p:pic>
      <p:sp>
        <p:nvSpPr>
          <p:cNvPr id="3" name="Date Placeholder 2"/>
          <p:cNvSpPr>
            <a:spLocks noGrp="1"/>
          </p:cNvSpPr>
          <p:nvPr>
            <p:ph type="dt" sz="half" idx="10"/>
          </p:nvPr>
        </p:nvSpPr>
        <p:spPr/>
        <p:txBody>
          <a:bodyPr/>
          <a:lstStyle/>
          <a:p>
            <a:fld id="{BCEFAAB9-EB63-FB40-8257-23701DEDCA10}" type="datetime2">
              <a:rPr lang="en-GB" smtClean="0"/>
              <a:t>Friday, 6 May 16</a:t>
            </a:fld>
            <a:endParaRPr lang="en-US"/>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16</a:t>
            </a:fld>
            <a:endParaRPr lang="uk-UA"/>
          </a:p>
        </p:txBody>
      </p:sp>
      <p:sp>
        <p:nvSpPr>
          <p:cNvPr id="2" name="Title 1"/>
          <p:cNvSpPr>
            <a:spLocks noGrp="1"/>
          </p:cNvSpPr>
          <p:nvPr>
            <p:ph type="title"/>
          </p:nvPr>
        </p:nvSpPr>
        <p:spPr/>
        <p:txBody>
          <a:bodyPr/>
          <a:lstStyle/>
          <a:p>
            <a:r>
              <a:rPr lang="en-US" dirty="0" smtClean="0"/>
              <a:t>Mean = VARIANCE</a:t>
            </a:r>
            <a:endParaRPr lang="en-US" dirty="0"/>
          </a:p>
        </p:txBody>
      </p:sp>
    </p:spTree>
    <p:extLst>
      <p:ext uri="{BB962C8B-B14F-4D97-AF65-F5344CB8AC3E}">
        <p14:creationId xmlns:p14="http://schemas.microsoft.com/office/powerpoint/2010/main" val="141425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unnamed-chunk-21-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4" name="Date Placeholder 3"/>
          <p:cNvSpPr>
            <a:spLocks noGrp="1"/>
          </p:cNvSpPr>
          <p:nvPr>
            <p:ph type="dt" sz="half" idx="10"/>
          </p:nvPr>
        </p:nvSpPr>
        <p:spPr/>
        <p:txBody>
          <a:bodyPr/>
          <a:lstStyle/>
          <a:p>
            <a:fld id="{51580B5E-01F4-4B48-A668-3D4AB13AC848}"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a:t>17</a:t>
            </a:fld>
            <a:endParaRPr lang="uk-UA"/>
          </a:p>
        </p:txBody>
      </p:sp>
      <p:sp>
        <p:nvSpPr>
          <p:cNvPr id="2" name="Title 1"/>
          <p:cNvSpPr>
            <a:spLocks noGrp="1"/>
          </p:cNvSpPr>
          <p:nvPr>
            <p:ph type="title"/>
          </p:nvPr>
        </p:nvSpPr>
        <p:spPr/>
        <p:txBody>
          <a:bodyPr/>
          <a:lstStyle/>
          <a:p>
            <a:r>
              <a:rPr lang="en-US" dirty="0" smtClean="0"/>
              <a:t>Mean VARIANCE RELATIONSHIP</a:t>
            </a:r>
            <a:endParaRPr lang="en-US" dirty="0"/>
          </a:p>
        </p:txBody>
      </p:sp>
    </p:spTree>
    <p:extLst>
      <p:ext uri="{BB962C8B-B14F-4D97-AF65-F5344CB8AC3E}">
        <p14:creationId xmlns:p14="http://schemas.microsoft.com/office/powerpoint/2010/main" val="2178771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unnamed-chunk-22-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A642B260-0F8A-5444-B13E-1C23684B71D1}"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18</a:t>
            </a:fld>
            <a:endParaRPr lang="uk-UA"/>
          </a:p>
        </p:txBody>
      </p:sp>
      <p:sp>
        <p:nvSpPr>
          <p:cNvPr id="2" name="Title 1"/>
          <p:cNvSpPr>
            <a:spLocks noGrp="1"/>
          </p:cNvSpPr>
          <p:nvPr>
            <p:ph type="title"/>
          </p:nvPr>
        </p:nvSpPr>
        <p:spPr/>
        <p:txBody>
          <a:bodyPr/>
          <a:lstStyle/>
          <a:p>
            <a:r>
              <a:rPr lang="en-US" dirty="0" smtClean="0"/>
              <a:t>OVERDISPERSION</a:t>
            </a:r>
            <a:endParaRPr lang="en-US" dirty="0"/>
          </a:p>
        </p:txBody>
      </p:sp>
    </p:spTree>
    <p:extLst>
      <p:ext uri="{BB962C8B-B14F-4D97-AF65-F5344CB8AC3E}">
        <p14:creationId xmlns:p14="http://schemas.microsoft.com/office/powerpoint/2010/main" val="983665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unnamed-chunk-23-1.png"/>
          <p:cNvPicPr>
            <a:picLocks noGrp="1" noChangeAspect="1"/>
          </p:cNvPicPr>
          <p:nvPr>
            <p:ph idx="1"/>
          </p:nvPr>
        </p:nvPicPr>
        <p:blipFill>
          <a:blip r:embed="rId3">
            <a:extLst>
              <a:ext uri="{28A0092B-C50C-407E-A947-70E740481C1C}">
                <a14:useLocalDpi xmlns:a14="http://schemas.microsoft.com/office/drawing/2010/main" val="0"/>
              </a:ext>
            </a:extLst>
          </a:blip>
          <a:srcRect l="-13589" r="-13589"/>
          <a:stretch>
            <a:fillRect/>
          </a:stretch>
        </p:blipFill>
        <p:spPr/>
      </p:pic>
      <p:sp>
        <p:nvSpPr>
          <p:cNvPr id="3" name="Date Placeholder 2"/>
          <p:cNvSpPr>
            <a:spLocks noGrp="1"/>
          </p:cNvSpPr>
          <p:nvPr>
            <p:ph type="dt" sz="half" idx="10"/>
          </p:nvPr>
        </p:nvSpPr>
        <p:spPr/>
        <p:txBody>
          <a:bodyPr/>
          <a:lstStyle/>
          <a:p>
            <a:fld id="{F9C9005A-7433-E348-B928-49281432B1C1}"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19</a:t>
            </a:fld>
            <a:endParaRPr lang="uk-UA"/>
          </a:p>
        </p:txBody>
      </p:sp>
      <p:sp>
        <p:nvSpPr>
          <p:cNvPr id="2" name="Title 1"/>
          <p:cNvSpPr>
            <a:spLocks noGrp="1"/>
          </p:cNvSpPr>
          <p:nvPr>
            <p:ph type="title"/>
          </p:nvPr>
        </p:nvSpPr>
        <p:spPr/>
        <p:txBody>
          <a:bodyPr/>
          <a:lstStyle/>
          <a:p>
            <a:r>
              <a:rPr lang="en-US" dirty="0" smtClean="0"/>
              <a:t>mean Variance Relationship</a:t>
            </a:r>
            <a:endParaRPr lang="en-US" dirty="0"/>
          </a:p>
        </p:txBody>
      </p:sp>
    </p:spTree>
    <p:extLst>
      <p:ext uri="{BB962C8B-B14F-4D97-AF65-F5344CB8AC3E}">
        <p14:creationId xmlns:p14="http://schemas.microsoft.com/office/powerpoint/2010/main" val="1259647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is </a:t>
            </a:r>
            <a:r>
              <a:rPr lang="en-US" dirty="0"/>
              <a:t>count data </a:t>
            </a:r>
          </a:p>
          <a:p>
            <a:r>
              <a:rPr lang="en-US" dirty="0"/>
              <a:t>count data is often near </a:t>
            </a:r>
            <a:r>
              <a:rPr lang="en-US" dirty="0" err="1"/>
              <a:t>poissonian</a:t>
            </a:r>
            <a:r>
              <a:rPr lang="en-US" dirty="0"/>
              <a:t> </a:t>
            </a:r>
          </a:p>
          <a:p>
            <a:pPr lvl="1"/>
            <a:r>
              <a:rPr lang="en-US" dirty="0"/>
              <a:t>technical replicates tend to display </a:t>
            </a:r>
            <a:r>
              <a:rPr lang="en-US" dirty="0" smtClean="0"/>
              <a:t>Poisson </a:t>
            </a:r>
            <a:r>
              <a:rPr lang="en-US" dirty="0"/>
              <a:t>distribution but...</a:t>
            </a:r>
          </a:p>
          <a:p>
            <a:pPr lvl="1"/>
            <a:r>
              <a:rPr lang="en-US" dirty="0"/>
              <a:t>biological replicates tend to be </a:t>
            </a:r>
            <a:r>
              <a:rPr lang="en-US" dirty="0" smtClean="0"/>
              <a:t>over-disperse i.e. </a:t>
            </a:r>
            <a:r>
              <a:rPr lang="en-US" dirty="0"/>
              <a:t>the variance increase faster than the mean</a:t>
            </a:r>
          </a:p>
          <a:p>
            <a:r>
              <a:rPr lang="en-US" dirty="0" smtClean="0"/>
              <a:t>alternative over-dispersed </a:t>
            </a:r>
            <a:r>
              <a:rPr lang="en-US" dirty="0"/>
              <a:t>models</a:t>
            </a:r>
          </a:p>
          <a:p>
            <a:pPr lvl="1"/>
            <a:r>
              <a:rPr lang="en-US" dirty="0" smtClean="0"/>
              <a:t>Poisson </a:t>
            </a:r>
            <a:r>
              <a:rPr lang="en-US" dirty="0"/>
              <a:t>mixture </a:t>
            </a:r>
          </a:p>
          <a:p>
            <a:pPr lvl="1"/>
            <a:r>
              <a:rPr lang="en-US" dirty="0"/>
              <a:t>negative </a:t>
            </a:r>
            <a:r>
              <a:rPr lang="en-US" dirty="0" smtClean="0"/>
              <a:t>binomial</a:t>
            </a:r>
            <a:endParaRPr lang="en-US" dirty="0"/>
          </a:p>
          <a:p>
            <a:pPr lvl="1"/>
            <a:r>
              <a:rPr lang="en-US" dirty="0"/>
              <a:t>beta binomial</a:t>
            </a:r>
          </a:p>
          <a:p>
            <a:r>
              <a:rPr lang="en-US" dirty="0"/>
              <a:t>transform the data</a:t>
            </a:r>
          </a:p>
          <a:p>
            <a:pPr lvl="1"/>
            <a:r>
              <a:rPr lang="en-US" dirty="0"/>
              <a:t>log transform </a:t>
            </a:r>
          </a:p>
        </p:txBody>
      </p:sp>
      <p:sp>
        <p:nvSpPr>
          <p:cNvPr id="3" name="Date Placeholder 2"/>
          <p:cNvSpPr>
            <a:spLocks noGrp="1"/>
          </p:cNvSpPr>
          <p:nvPr>
            <p:ph type="dt" sz="half" idx="10"/>
          </p:nvPr>
        </p:nvSpPr>
        <p:spPr/>
        <p:txBody>
          <a:bodyPr/>
          <a:lstStyle/>
          <a:p>
            <a:fld id="{DD22C460-E942-F343-95AC-8EC6FED7A1DE}"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20</a:t>
            </a:fld>
            <a:endParaRPr lang="uk-UA"/>
          </a:p>
        </p:txBody>
      </p:sp>
      <p:sp>
        <p:nvSpPr>
          <p:cNvPr id="6" name="Title 5"/>
          <p:cNvSpPr>
            <a:spLocks noGrp="1"/>
          </p:cNvSpPr>
          <p:nvPr>
            <p:ph type="title"/>
          </p:nvPr>
        </p:nvSpPr>
        <p:spPr/>
        <p:txBody>
          <a:bodyPr/>
          <a:lstStyle/>
          <a:p>
            <a:r>
              <a:rPr lang="en-US" dirty="0"/>
              <a:t>RNA-seq </a:t>
            </a:r>
            <a:r>
              <a:rPr lang="en-US" dirty="0" smtClean="0"/>
              <a:t>Data Distribution</a:t>
            </a:r>
            <a:r>
              <a:rPr lang="en-US" dirty="0"/>
              <a:t/>
            </a:r>
            <a:br>
              <a:rPr lang="en-US" dirty="0"/>
            </a:br>
            <a:endParaRPr lang="en-US" dirty="0"/>
          </a:p>
        </p:txBody>
      </p:sp>
    </p:spTree>
    <p:extLst>
      <p:ext uri="{BB962C8B-B14F-4D97-AF65-F5344CB8AC3E}">
        <p14:creationId xmlns:p14="http://schemas.microsoft.com/office/powerpoint/2010/main" val="350772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RNA-seq data is generally low replicate data </a:t>
            </a:r>
            <a:r>
              <a:rPr lang="en-US" dirty="0" smtClean="0"/>
              <a:t>(&lt;&lt;30) and </a:t>
            </a:r>
            <a:r>
              <a:rPr lang="en-US" dirty="0"/>
              <a:t>therefore statistical power is low</a:t>
            </a:r>
          </a:p>
          <a:p>
            <a:r>
              <a:rPr lang="en-US" dirty="0"/>
              <a:t>use data points from all </a:t>
            </a:r>
            <a:r>
              <a:rPr lang="en-US" dirty="0" smtClean="0"/>
              <a:t>(or groups of) genes </a:t>
            </a:r>
            <a:r>
              <a:rPr lang="en-US" dirty="0"/>
              <a:t>to calculate or model the </a:t>
            </a:r>
            <a:r>
              <a:rPr lang="en-US" dirty="0" smtClean="0"/>
              <a:t>mean variance relationship (</a:t>
            </a:r>
            <a:r>
              <a:rPr lang="en-US" dirty="0"/>
              <a:t>variance shrinkage)</a:t>
            </a:r>
          </a:p>
          <a:p>
            <a:pPr lvl="1"/>
            <a:r>
              <a:rPr lang="en-US" dirty="0"/>
              <a:t>use </a:t>
            </a:r>
            <a:r>
              <a:rPr lang="en-US" dirty="0" smtClean="0"/>
              <a:t>empirical Bayes </a:t>
            </a:r>
            <a:r>
              <a:rPr lang="en-US" dirty="0"/>
              <a:t>methods </a:t>
            </a:r>
            <a:r>
              <a:rPr lang="en-US" dirty="0" smtClean="0"/>
              <a:t>to sample </a:t>
            </a:r>
            <a:r>
              <a:rPr lang="en-US" dirty="0"/>
              <a:t>the </a:t>
            </a:r>
            <a:r>
              <a:rPr lang="en-US" dirty="0" smtClean="0"/>
              <a:t>data </a:t>
            </a:r>
            <a:r>
              <a:rPr lang="en-US" dirty="0"/>
              <a:t>to estimate variance</a:t>
            </a:r>
          </a:p>
          <a:p>
            <a:pPr lvl="1"/>
            <a:r>
              <a:rPr lang="en-US" dirty="0"/>
              <a:t>fit models of mean variance relationships to all data to estimate variances for specific individual genes</a:t>
            </a:r>
          </a:p>
          <a:p>
            <a:r>
              <a:rPr lang="en-US" dirty="0"/>
              <a:t>use robust statistical methods to lessen the impact of </a:t>
            </a:r>
            <a:r>
              <a:rPr lang="en-US" dirty="0" smtClean="0"/>
              <a:t>outliers such as trimmed or </a:t>
            </a:r>
            <a:r>
              <a:rPr lang="en-US" dirty="0" err="1" smtClean="0"/>
              <a:t>winsorized</a:t>
            </a:r>
            <a:r>
              <a:rPr lang="en-US" dirty="0" smtClean="0"/>
              <a:t> values </a:t>
            </a:r>
            <a:endParaRPr lang="en-US" dirty="0"/>
          </a:p>
          <a:p>
            <a:endParaRPr lang="en-US" dirty="0"/>
          </a:p>
        </p:txBody>
      </p:sp>
      <p:sp>
        <p:nvSpPr>
          <p:cNvPr id="3" name="Date Placeholder 2"/>
          <p:cNvSpPr>
            <a:spLocks noGrp="1"/>
          </p:cNvSpPr>
          <p:nvPr>
            <p:ph type="dt" sz="half" idx="10"/>
          </p:nvPr>
        </p:nvSpPr>
        <p:spPr/>
        <p:txBody>
          <a:bodyPr/>
          <a:lstStyle/>
          <a:p>
            <a:fld id="{4EE1FD80-AE24-1D48-9A86-839EED267B9E}"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21</a:t>
            </a:fld>
            <a:endParaRPr lang="uk-UA"/>
          </a:p>
        </p:txBody>
      </p:sp>
      <p:sp>
        <p:nvSpPr>
          <p:cNvPr id="6" name="Title 5"/>
          <p:cNvSpPr>
            <a:spLocks noGrp="1"/>
          </p:cNvSpPr>
          <p:nvPr>
            <p:ph type="title"/>
          </p:nvPr>
        </p:nvSpPr>
        <p:spPr/>
        <p:txBody>
          <a:bodyPr/>
          <a:lstStyle/>
          <a:p>
            <a:r>
              <a:rPr lang="en-US" dirty="0" smtClean="0"/>
              <a:t>LOW replicate </a:t>
            </a:r>
            <a:r>
              <a:rPr lang="en-US" dirty="0"/>
              <a:t>data </a:t>
            </a:r>
          </a:p>
        </p:txBody>
      </p:sp>
    </p:spTree>
    <p:extLst>
      <p:ext uri="{BB962C8B-B14F-4D97-AF65-F5344CB8AC3E}">
        <p14:creationId xmlns:p14="http://schemas.microsoft.com/office/powerpoint/2010/main" val="3404589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dirty="0"/>
              <a:t>“You can't compare an apple to an orange. It will cause a lot of self-esteem issues.”</a:t>
            </a:r>
          </a:p>
          <a:p>
            <a:pPr algn="l"/>
            <a:r>
              <a:rPr lang="en-US" dirty="0"/>
              <a:t>Craig </a:t>
            </a:r>
            <a:r>
              <a:rPr lang="en-US" dirty="0" err="1"/>
              <a:t>Sheffer</a:t>
            </a:r>
            <a:r>
              <a:rPr lang="en-US" dirty="0"/>
              <a:t> </a:t>
            </a:r>
          </a:p>
        </p:txBody>
      </p:sp>
      <p:sp>
        <p:nvSpPr>
          <p:cNvPr id="4" name="Date Placeholder 3"/>
          <p:cNvSpPr>
            <a:spLocks noGrp="1"/>
          </p:cNvSpPr>
          <p:nvPr>
            <p:ph type="dt" sz="half" idx="10"/>
          </p:nvPr>
        </p:nvSpPr>
        <p:spPr/>
        <p:txBody>
          <a:bodyPr/>
          <a:lstStyle/>
          <a:p>
            <a:fld id="{362F090F-AA81-AC4D-AF8F-21AF6F7C3B47}"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22</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dirty="0"/>
          </a:p>
        </p:txBody>
      </p:sp>
      <p:sp>
        <p:nvSpPr>
          <p:cNvPr id="2" name="Title 1"/>
          <p:cNvSpPr>
            <a:spLocks noGrp="1"/>
          </p:cNvSpPr>
          <p:nvPr>
            <p:ph type="title"/>
          </p:nvPr>
        </p:nvSpPr>
        <p:spPr>
          <a:xfrm>
            <a:off x="381000" y="338166"/>
            <a:ext cx="8436646" cy="1645920"/>
          </a:xfrm>
        </p:spPr>
        <p:txBody>
          <a:bodyPr/>
          <a:lstStyle/>
          <a:p>
            <a:r>
              <a:rPr lang="en-US" dirty="0" smtClean="0"/>
              <a:t>DATA TRANSFORMATIONS</a:t>
            </a:r>
            <a:endParaRPr lang="en-US" dirty="0"/>
          </a:p>
        </p:txBody>
      </p:sp>
    </p:spTree>
    <p:extLst>
      <p:ext uri="{BB962C8B-B14F-4D97-AF65-F5344CB8AC3E}">
        <p14:creationId xmlns:p14="http://schemas.microsoft.com/office/powerpoint/2010/main" val="49552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US" dirty="0" smtClean="0"/>
              <a:t>The term normalisation </a:t>
            </a:r>
            <a:r>
              <a:rPr lang="en-US" dirty="0"/>
              <a:t>does not have an exact definition </a:t>
            </a:r>
            <a:r>
              <a:rPr lang="en-US" dirty="0" smtClean="0"/>
              <a:t>when used in the RNA-seq literature, but </a:t>
            </a:r>
            <a:r>
              <a:rPr lang="en-US" dirty="0"/>
              <a:t>broadly </a:t>
            </a:r>
            <a:r>
              <a:rPr lang="en-US" dirty="0" smtClean="0"/>
              <a:t>it means a transformation of the data that</a:t>
            </a:r>
            <a:endParaRPr lang="en-US" dirty="0"/>
          </a:p>
          <a:p>
            <a:r>
              <a:rPr lang="en-US" dirty="0" smtClean="0"/>
              <a:t>attempts </a:t>
            </a:r>
            <a:r>
              <a:rPr lang="en-US" dirty="0"/>
              <a:t>to ensure comparison of like-with-like.</a:t>
            </a:r>
          </a:p>
          <a:p>
            <a:r>
              <a:rPr lang="en-US" dirty="0" smtClean="0"/>
              <a:t>reduces sources of </a:t>
            </a:r>
            <a:r>
              <a:rPr lang="en-US" dirty="0"/>
              <a:t>unwanted variation (not related to the experimental conditions)</a:t>
            </a:r>
          </a:p>
          <a:p>
            <a:pPr marL="0" indent="0">
              <a:buNone/>
            </a:pPr>
            <a:r>
              <a:rPr lang="en-US" dirty="0"/>
              <a:t>It is an essential step, and choice of the factors </a:t>
            </a:r>
            <a:r>
              <a:rPr lang="en-US" dirty="0" smtClean="0"/>
              <a:t>used to “</a:t>
            </a:r>
            <a:r>
              <a:rPr lang="en-US" dirty="0" err="1" smtClean="0"/>
              <a:t>normalise</a:t>
            </a:r>
            <a:r>
              <a:rPr lang="en-US" dirty="0" smtClean="0"/>
              <a:t>” </a:t>
            </a:r>
            <a:r>
              <a:rPr lang="en-US" dirty="0"/>
              <a:t>over can make a big difference to the result. </a:t>
            </a:r>
          </a:p>
        </p:txBody>
      </p:sp>
      <p:sp>
        <p:nvSpPr>
          <p:cNvPr id="4" name="Date Placeholder 3"/>
          <p:cNvSpPr>
            <a:spLocks noGrp="1"/>
          </p:cNvSpPr>
          <p:nvPr>
            <p:ph type="dt" sz="half" idx="10"/>
          </p:nvPr>
        </p:nvSpPr>
        <p:spPr/>
        <p:txBody>
          <a:bodyPr/>
          <a:lstStyle/>
          <a:p>
            <a:fld id="{E5B227BF-6E92-A848-BA84-9C81BD734E99}"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a:pPr/>
              <a:t>23</a:t>
            </a:fld>
            <a:endParaRPr lang="uk-UA"/>
          </a:p>
        </p:txBody>
      </p:sp>
      <p:sp>
        <p:nvSpPr>
          <p:cNvPr id="2" name="Title 1"/>
          <p:cNvSpPr>
            <a:spLocks noGrp="1"/>
          </p:cNvSpPr>
          <p:nvPr>
            <p:ph type="title"/>
          </p:nvPr>
        </p:nvSpPr>
        <p:spPr/>
        <p:txBody>
          <a:bodyPr/>
          <a:lstStyle/>
          <a:p>
            <a:r>
              <a:rPr lang="en-US" dirty="0" smtClean="0"/>
              <a:t>“Normalisation”</a:t>
            </a:r>
            <a:endParaRPr lang="en-US" dirty="0"/>
          </a:p>
        </p:txBody>
      </p:sp>
    </p:spTree>
    <p:extLst>
      <p:ext uri="{BB962C8B-B14F-4D97-AF65-F5344CB8AC3E}">
        <p14:creationId xmlns:p14="http://schemas.microsoft.com/office/powerpoint/2010/main" val="3776248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t>Normalisation</a:t>
            </a:r>
            <a:r>
              <a:rPr lang="en-US" dirty="0"/>
              <a:t>, </a:t>
            </a:r>
            <a:r>
              <a:rPr lang="en-US" dirty="0" smtClean="0"/>
              <a:t>scales </a:t>
            </a:r>
            <a:r>
              <a:rPr lang="en-US" dirty="0"/>
              <a:t>all numeric variables in the range [0,1]. </a:t>
            </a:r>
            <a:endParaRPr lang="en-US" dirty="0" smtClean="0"/>
          </a:p>
          <a:p>
            <a:endParaRPr lang="en-US" i="1" dirty="0"/>
          </a:p>
          <a:p>
            <a:endParaRPr lang="en-US" i="1" dirty="0" smtClean="0"/>
          </a:p>
          <a:p>
            <a:endParaRPr lang="en-US" i="1" dirty="0"/>
          </a:p>
          <a:p>
            <a:endParaRPr lang="en-US" i="1" dirty="0" smtClean="0"/>
          </a:p>
          <a:p>
            <a:endParaRPr lang="en-US" i="1" dirty="0" smtClean="0"/>
          </a:p>
          <a:p>
            <a:r>
              <a:rPr lang="en-US" i="1" dirty="0" err="1" smtClean="0"/>
              <a:t>Standardisation</a:t>
            </a:r>
            <a:r>
              <a:rPr lang="en-US" dirty="0" smtClean="0"/>
              <a:t> transforms data </a:t>
            </a:r>
            <a:r>
              <a:rPr lang="en-US" dirty="0"/>
              <a:t>to have zero mean and unit </a:t>
            </a:r>
            <a:r>
              <a:rPr lang="en-US" dirty="0" smtClean="0"/>
              <a:t>variance</a:t>
            </a:r>
            <a:endParaRPr lang="en-US" dirty="0">
              <a:hlinkClick r:id="rId3"/>
            </a:endParaRPr>
          </a:p>
          <a:p>
            <a:pPr marL="45720" indent="0">
              <a:buNone/>
            </a:pPr>
            <a:endParaRPr lang="en-US" dirty="0"/>
          </a:p>
        </p:txBody>
      </p:sp>
      <p:sp>
        <p:nvSpPr>
          <p:cNvPr id="3" name="Date Placeholder 2"/>
          <p:cNvSpPr>
            <a:spLocks noGrp="1"/>
          </p:cNvSpPr>
          <p:nvPr>
            <p:ph type="dt" sz="half" idx="10"/>
          </p:nvPr>
        </p:nvSpPr>
        <p:spPr/>
        <p:txBody>
          <a:bodyPr/>
          <a:lstStyle/>
          <a:p>
            <a:fld id="{609A4B15-1B9A-D24E-95F2-0A1AD7986812}"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smtClean="0"/>
              <a:pPr/>
              <a:t>24</a:t>
            </a:fld>
            <a:r>
              <a:rPr lang="pl-PL" smtClean="0"/>
              <a:t> </a:t>
            </a:r>
            <a:endParaRPr lang="uk-UA"/>
          </a:p>
        </p:txBody>
      </p:sp>
      <p:sp>
        <p:nvSpPr>
          <p:cNvPr id="6" name="Title 5"/>
          <p:cNvSpPr>
            <a:spLocks noGrp="1"/>
          </p:cNvSpPr>
          <p:nvPr>
            <p:ph type="title"/>
          </p:nvPr>
        </p:nvSpPr>
        <p:spPr/>
        <p:txBody>
          <a:bodyPr/>
          <a:lstStyle/>
          <a:p>
            <a:r>
              <a:rPr lang="en-US" dirty="0" smtClean="0"/>
              <a:t>Similar Terms</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712634171"/>
              </p:ext>
            </p:extLst>
          </p:nvPr>
        </p:nvGraphicFramePr>
        <p:xfrm>
          <a:off x="2660375" y="2230894"/>
          <a:ext cx="3480926" cy="1443311"/>
        </p:xfrm>
        <a:graphic>
          <a:graphicData uri="http://schemas.openxmlformats.org/presentationml/2006/ole">
            <mc:AlternateContent xmlns:mc="http://schemas.openxmlformats.org/markup-compatibility/2006">
              <mc:Choice xmlns:v="urn:schemas-microsoft-com:vml" Requires="v">
                <p:oleObj spid="_x0000_s6167" name="Equation" r:id="rId4" imgW="1041400" imgH="431800" progId="Equation.3">
                  <p:embed/>
                </p:oleObj>
              </mc:Choice>
              <mc:Fallback>
                <p:oleObj name="Equation" r:id="rId4" imgW="1041400" imgH="431800" progId="Equation.3">
                  <p:embed/>
                  <p:pic>
                    <p:nvPicPr>
                      <p:cNvPr id="0" name=""/>
                      <p:cNvPicPr/>
                      <p:nvPr/>
                    </p:nvPicPr>
                    <p:blipFill>
                      <a:blip r:embed="rId5"/>
                      <a:stretch>
                        <a:fillRect/>
                      </a:stretch>
                    </p:blipFill>
                    <p:spPr>
                      <a:xfrm>
                        <a:off x="2660375" y="2230894"/>
                        <a:ext cx="3480926" cy="1443311"/>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23693852"/>
              </p:ext>
            </p:extLst>
          </p:nvPr>
        </p:nvGraphicFramePr>
        <p:xfrm>
          <a:off x="3138713" y="4571694"/>
          <a:ext cx="2532079" cy="1554785"/>
        </p:xfrm>
        <a:graphic>
          <a:graphicData uri="http://schemas.openxmlformats.org/presentationml/2006/ole">
            <mc:AlternateContent xmlns:mc="http://schemas.openxmlformats.org/markup-compatibility/2006">
              <mc:Choice xmlns:v="urn:schemas-microsoft-com:vml" Requires="v">
                <p:oleObj spid="_x0000_s6168" name="Equation" r:id="rId6" imgW="723900" imgH="444500" progId="Equation.3">
                  <p:embed/>
                </p:oleObj>
              </mc:Choice>
              <mc:Fallback>
                <p:oleObj name="Equation" r:id="rId6" imgW="723900" imgH="444500" progId="Equation.3">
                  <p:embed/>
                  <p:pic>
                    <p:nvPicPr>
                      <p:cNvPr id="0" name=""/>
                      <p:cNvPicPr/>
                      <p:nvPr/>
                    </p:nvPicPr>
                    <p:blipFill>
                      <a:blip r:embed="rId7"/>
                      <a:stretch>
                        <a:fillRect/>
                      </a:stretch>
                    </p:blipFill>
                    <p:spPr>
                      <a:xfrm>
                        <a:off x="3138713" y="4571694"/>
                        <a:ext cx="2532079" cy="1554785"/>
                      </a:xfrm>
                      <a:prstGeom prst="rect">
                        <a:avLst/>
                      </a:prstGeom>
                    </p:spPr>
                  </p:pic>
                </p:oleObj>
              </mc:Fallback>
            </mc:AlternateContent>
          </a:graphicData>
        </a:graphic>
      </p:graphicFrame>
    </p:spTree>
    <p:extLst>
      <p:ext uri="{BB962C8B-B14F-4D97-AF65-F5344CB8AC3E}">
        <p14:creationId xmlns:p14="http://schemas.microsoft.com/office/powerpoint/2010/main" val="307737694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t>transformation</a:t>
            </a:r>
            <a:r>
              <a:rPr lang="en-US" dirty="0" smtClean="0"/>
              <a:t> – transformation is used to convert data that is not </a:t>
            </a:r>
            <a:r>
              <a:rPr lang="en-US" dirty="0" err="1" smtClean="0"/>
              <a:t>gaussian</a:t>
            </a:r>
            <a:r>
              <a:rPr lang="en-US" dirty="0" smtClean="0"/>
              <a:t> to roughly </a:t>
            </a:r>
            <a:r>
              <a:rPr lang="en-US" dirty="0" err="1" smtClean="0"/>
              <a:t>gaussian</a:t>
            </a:r>
            <a:r>
              <a:rPr lang="en-US" dirty="0" smtClean="0"/>
              <a:t> to enable the use of t-tests</a:t>
            </a:r>
            <a:endParaRPr lang="en-US" dirty="0"/>
          </a:p>
        </p:txBody>
      </p:sp>
      <p:sp>
        <p:nvSpPr>
          <p:cNvPr id="3" name="Date Placeholder 2"/>
          <p:cNvSpPr>
            <a:spLocks noGrp="1"/>
          </p:cNvSpPr>
          <p:nvPr>
            <p:ph type="dt" sz="half" idx="10"/>
          </p:nvPr>
        </p:nvSpPr>
        <p:spPr/>
        <p:txBody>
          <a:bodyPr/>
          <a:lstStyle/>
          <a:p>
            <a:fld id="{B229C94D-CEAD-7244-9DA4-771E1442EF89}"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smtClean="0"/>
              <a:pPr/>
              <a:t>25</a:t>
            </a:fld>
            <a:r>
              <a:rPr lang="pl-PL" smtClean="0"/>
              <a:t> </a:t>
            </a:r>
            <a:endParaRPr lang="uk-UA"/>
          </a:p>
        </p:txBody>
      </p:sp>
      <p:sp>
        <p:nvSpPr>
          <p:cNvPr id="6" name="Title 5"/>
          <p:cNvSpPr>
            <a:spLocks noGrp="1"/>
          </p:cNvSpPr>
          <p:nvPr>
            <p:ph type="title"/>
          </p:nvPr>
        </p:nvSpPr>
        <p:spPr/>
        <p:txBody>
          <a:bodyPr/>
          <a:lstStyle/>
          <a:p>
            <a:r>
              <a:rPr lang="en-US" dirty="0" smtClean="0"/>
              <a:t>transformation</a:t>
            </a:r>
            <a:endParaRPr lang="en-US" dirty="0"/>
          </a:p>
        </p:txBody>
      </p:sp>
      <p:pic>
        <p:nvPicPr>
          <p:cNvPr id="8" name="Picture 7" descr="LOGNOR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080" y="2422525"/>
            <a:ext cx="6006920" cy="3933825"/>
          </a:xfrm>
          <a:prstGeom prst="rect">
            <a:avLst/>
          </a:prstGeom>
        </p:spPr>
      </p:pic>
    </p:spTree>
    <p:extLst>
      <p:ext uri="{BB962C8B-B14F-4D97-AF65-F5344CB8AC3E}">
        <p14:creationId xmlns:p14="http://schemas.microsoft.com/office/powerpoint/2010/main" val="415437578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824224" y="2503258"/>
            <a:ext cx="3797232" cy="358222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4773856" y="2502933"/>
            <a:ext cx="3797232" cy="358222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r>
              <a:rPr lang="en-US" dirty="0" smtClean="0"/>
              <a:t>total </a:t>
            </a:r>
            <a:r>
              <a:rPr lang="en-US" dirty="0"/>
              <a:t>number sequence reads will vary between samples for non-biological reasons</a:t>
            </a:r>
          </a:p>
        </p:txBody>
      </p:sp>
      <p:sp>
        <p:nvSpPr>
          <p:cNvPr id="3" name="Date Placeholder 2"/>
          <p:cNvSpPr>
            <a:spLocks noGrp="1"/>
          </p:cNvSpPr>
          <p:nvPr>
            <p:ph type="dt" sz="half" idx="10"/>
          </p:nvPr>
        </p:nvSpPr>
        <p:spPr/>
        <p:txBody>
          <a:bodyPr/>
          <a:lstStyle/>
          <a:p>
            <a:fld id="{AAA61C70-B2F1-CC46-871B-06E609253584}"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26</a:t>
            </a:fld>
            <a:endParaRPr lang="uk-UA"/>
          </a:p>
        </p:txBody>
      </p:sp>
      <p:sp>
        <p:nvSpPr>
          <p:cNvPr id="6" name="Title 5"/>
          <p:cNvSpPr>
            <a:spLocks noGrp="1"/>
          </p:cNvSpPr>
          <p:nvPr>
            <p:ph type="title"/>
          </p:nvPr>
        </p:nvSpPr>
        <p:spPr/>
        <p:txBody>
          <a:bodyPr/>
          <a:lstStyle/>
          <a:p>
            <a:r>
              <a:rPr lang="en-US" dirty="0"/>
              <a:t>Library size </a:t>
            </a:r>
            <a:r>
              <a:rPr lang="en-US" dirty="0" smtClean="0"/>
              <a:t>variation</a:t>
            </a:r>
            <a:endParaRPr lang="en-US" dirty="0"/>
          </a:p>
        </p:txBody>
      </p:sp>
      <p:grpSp>
        <p:nvGrpSpPr>
          <p:cNvPr id="37" name="Group 36"/>
          <p:cNvGrpSpPr/>
          <p:nvPr/>
        </p:nvGrpSpPr>
        <p:grpSpPr>
          <a:xfrm>
            <a:off x="1481187" y="4328493"/>
            <a:ext cx="415503" cy="951983"/>
            <a:chOff x="1371943" y="3473846"/>
            <a:chExt cx="415503" cy="1806631"/>
          </a:xfrm>
        </p:grpSpPr>
        <p:sp>
          <p:nvSpPr>
            <p:cNvPr id="7" name="Rectangle 6"/>
            <p:cNvSpPr/>
            <p:nvPr/>
          </p:nvSpPr>
          <p:spPr>
            <a:xfrm>
              <a:off x="1371943" y="470816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371943" y="426128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flipV="1">
              <a:off x="1371943" y="392072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371943" y="347384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340047" y="4675915"/>
            <a:ext cx="415503" cy="611547"/>
            <a:chOff x="2120158" y="3791096"/>
            <a:chExt cx="415503" cy="1806631"/>
          </a:xfrm>
        </p:grpSpPr>
        <p:sp>
          <p:nvSpPr>
            <p:cNvPr id="28" name="Rectangle 27"/>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2590800" y="2691741"/>
            <a:ext cx="415503" cy="2602864"/>
            <a:chOff x="2120158" y="3791096"/>
            <a:chExt cx="415503" cy="1806631"/>
          </a:xfrm>
        </p:grpSpPr>
        <p:sp>
          <p:nvSpPr>
            <p:cNvPr id="24" name="Rectangle 23"/>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6345448" y="2700047"/>
            <a:ext cx="415503" cy="2602864"/>
            <a:chOff x="2120158" y="3791096"/>
            <a:chExt cx="415503" cy="1806631"/>
          </a:xfrm>
        </p:grpSpPr>
        <p:sp>
          <p:nvSpPr>
            <p:cNvPr id="20" name="Rectangle 19"/>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TextBox 13"/>
          <p:cNvSpPr txBox="1"/>
          <p:nvPr/>
        </p:nvSpPr>
        <p:spPr>
          <a:xfrm>
            <a:off x="2228520" y="5715827"/>
            <a:ext cx="1060544" cy="369332"/>
          </a:xfrm>
          <a:prstGeom prst="rect">
            <a:avLst/>
          </a:prstGeom>
          <a:noFill/>
        </p:spPr>
        <p:txBody>
          <a:bodyPr wrap="none" rtlCol="0">
            <a:spAutoFit/>
          </a:bodyPr>
          <a:lstStyle/>
          <a:p>
            <a:r>
              <a:rPr lang="en-US"/>
              <a:t>Sample A</a:t>
            </a:r>
          </a:p>
        </p:txBody>
      </p:sp>
      <p:sp>
        <p:nvSpPr>
          <p:cNvPr id="15" name="TextBox 14"/>
          <p:cNvSpPr txBox="1"/>
          <p:nvPr/>
        </p:nvSpPr>
        <p:spPr>
          <a:xfrm>
            <a:off x="6137217" y="5716152"/>
            <a:ext cx="1056700" cy="369332"/>
          </a:xfrm>
          <a:prstGeom prst="rect">
            <a:avLst/>
          </a:prstGeom>
          <a:noFill/>
        </p:spPr>
        <p:txBody>
          <a:bodyPr wrap="none" rtlCol="0">
            <a:spAutoFit/>
          </a:bodyPr>
          <a:lstStyle/>
          <a:p>
            <a:r>
              <a:rPr lang="en-US"/>
              <a:t>Sample B</a:t>
            </a:r>
          </a:p>
        </p:txBody>
      </p:sp>
      <p:sp>
        <p:nvSpPr>
          <p:cNvPr id="16" name="TextBox 15"/>
          <p:cNvSpPr txBox="1"/>
          <p:nvPr/>
        </p:nvSpPr>
        <p:spPr>
          <a:xfrm>
            <a:off x="1050516" y="5280477"/>
            <a:ext cx="1076775" cy="369332"/>
          </a:xfrm>
          <a:prstGeom prst="rect">
            <a:avLst/>
          </a:prstGeom>
          <a:noFill/>
        </p:spPr>
        <p:txBody>
          <a:bodyPr wrap="none" rtlCol="0">
            <a:spAutoFit/>
          </a:bodyPr>
          <a:lstStyle/>
          <a:p>
            <a:r>
              <a:rPr lang="en-US"/>
              <a:t>Extracted</a:t>
            </a:r>
          </a:p>
        </p:txBody>
      </p:sp>
      <p:sp>
        <p:nvSpPr>
          <p:cNvPr id="17" name="TextBox 16"/>
          <p:cNvSpPr txBox="1"/>
          <p:nvPr/>
        </p:nvSpPr>
        <p:spPr>
          <a:xfrm>
            <a:off x="2386707" y="5280477"/>
            <a:ext cx="831966" cy="369332"/>
          </a:xfrm>
          <a:prstGeom prst="rect">
            <a:avLst/>
          </a:prstGeom>
          <a:noFill/>
        </p:spPr>
        <p:txBody>
          <a:bodyPr wrap="none" rtlCol="0">
            <a:spAutoFit/>
          </a:bodyPr>
          <a:lstStyle/>
          <a:p>
            <a:r>
              <a:rPr lang="en-US"/>
              <a:t>Library</a:t>
            </a:r>
          </a:p>
        </p:txBody>
      </p:sp>
      <p:sp>
        <p:nvSpPr>
          <p:cNvPr id="18" name="TextBox 17"/>
          <p:cNvSpPr txBox="1"/>
          <p:nvPr/>
        </p:nvSpPr>
        <p:spPr>
          <a:xfrm>
            <a:off x="4944730" y="5290904"/>
            <a:ext cx="1076775" cy="369332"/>
          </a:xfrm>
          <a:prstGeom prst="rect">
            <a:avLst/>
          </a:prstGeom>
          <a:noFill/>
        </p:spPr>
        <p:txBody>
          <a:bodyPr wrap="none" rtlCol="0">
            <a:spAutoFit/>
          </a:bodyPr>
          <a:lstStyle/>
          <a:p>
            <a:r>
              <a:rPr lang="en-US"/>
              <a:t>Extracted</a:t>
            </a:r>
          </a:p>
        </p:txBody>
      </p:sp>
      <p:sp>
        <p:nvSpPr>
          <p:cNvPr id="19" name="TextBox 18"/>
          <p:cNvSpPr txBox="1"/>
          <p:nvPr/>
        </p:nvSpPr>
        <p:spPr>
          <a:xfrm>
            <a:off x="7113900" y="5302911"/>
            <a:ext cx="1218002" cy="369332"/>
          </a:xfrm>
          <a:prstGeom prst="rect">
            <a:avLst/>
          </a:prstGeom>
          <a:noFill/>
        </p:spPr>
        <p:txBody>
          <a:bodyPr wrap="none" rtlCol="0">
            <a:spAutoFit/>
          </a:bodyPr>
          <a:lstStyle/>
          <a:p>
            <a:r>
              <a:rPr lang="en-US"/>
              <a:t>Sequenced</a:t>
            </a:r>
          </a:p>
        </p:txBody>
      </p:sp>
      <p:grpSp>
        <p:nvGrpSpPr>
          <p:cNvPr id="32" name="Group 31"/>
          <p:cNvGrpSpPr/>
          <p:nvPr/>
        </p:nvGrpSpPr>
        <p:grpSpPr>
          <a:xfrm>
            <a:off x="3683754" y="3460112"/>
            <a:ext cx="415503" cy="1833430"/>
            <a:chOff x="2120158" y="3791096"/>
            <a:chExt cx="415503" cy="1806631"/>
          </a:xfrm>
        </p:grpSpPr>
        <p:sp>
          <p:nvSpPr>
            <p:cNvPr id="33" name="Rectangle 3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498923" y="2853803"/>
            <a:ext cx="415503" cy="2451174"/>
            <a:chOff x="2120158" y="3791096"/>
            <a:chExt cx="415503" cy="1806631"/>
          </a:xfrm>
        </p:grpSpPr>
        <p:sp>
          <p:nvSpPr>
            <p:cNvPr id="39" name="Rectangle 38"/>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3" name="TextBox 42"/>
          <p:cNvSpPr txBox="1"/>
          <p:nvPr/>
        </p:nvSpPr>
        <p:spPr>
          <a:xfrm>
            <a:off x="3381013" y="5280477"/>
            <a:ext cx="1218002" cy="369332"/>
          </a:xfrm>
          <a:prstGeom prst="rect">
            <a:avLst/>
          </a:prstGeom>
          <a:noFill/>
        </p:spPr>
        <p:txBody>
          <a:bodyPr wrap="none" rtlCol="0">
            <a:spAutoFit/>
          </a:bodyPr>
          <a:lstStyle/>
          <a:p>
            <a:r>
              <a:rPr lang="en-US"/>
              <a:t>Sequenced</a:t>
            </a:r>
          </a:p>
        </p:txBody>
      </p:sp>
      <p:sp>
        <p:nvSpPr>
          <p:cNvPr id="44" name="TextBox 43"/>
          <p:cNvSpPr txBox="1"/>
          <p:nvPr/>
        </p:nvSpPr>
        <p:spPr>
          <a:xfrm>
            <a:off x="6137217" y="5280477"/>
            <a:ext cx="831966" cy="369332"/>
          </a:xfrm>
          <a:prstGeom prst="rect">
            <a:avLst/>
          </a:prstGeom>
          <a:noFill/>
        </p:spPr>
        <p:txBody>
          <a:bodyPr wrap="none" rtlCol="0">
            <a:spAutoFit/>
          </a:bodyPr>
          <a:lstStyle/>
          <a:p>
            <a:r>
              <a:rPr lang="en-US"/>
              <a:t>Library</a:t>
            </a:r>
          </a:p>
        </p:txBody>
      </p:sp>
    </p:spTree>
    <p:extLst>
      <p:ext uri="{BB962C8B-B14F-4D97-AF65-F5344CB8AC3E}">
        <p14:creationId xmlns:p14="http://schemas.microsoft.com/office/powerpoint/2010/main" val="334286368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623834" y="3661561"/>
            <a:ext cx="7693956" cy="216871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r>
              <a:rPr lang="en-US" dirty="0" smtClean="0"/>
              <a:t>longer </a:t>
            </a:r>
            <a:r>
              <a:rPr lang="en-US" dirty="0"/>
              <a:t>gene can be broken into more different fragments and therefore it is more likely fragments from long genes will be sequenced</a:t>
            </a:r>
          </a:p>
          <a:p>
            <a:pPr lvl="1"/>
            <a:r>
              <a:rPr lang="en-US" dirty="0"/>
              <a:t>complicated if genes change isoform between treatments</a:t>
            </a:r>
          </a:p>
          <a:p>
            <a:pPr lvl="1"/>
            <a:r>
              <a:rPr lang="en-US" dirty="0"/>
              <a:t>smaller counts makes significant </a:t>
            </a:r>
            <a:r>
              <a:rPr lang="en-US" dirty="0" smtClean="0"/>
              <a:t>differential </a:t>
            </a:r>
            <a:r>
              <a:rPr lang="en-US" dirty="0"/>
              <a:t>expression harder to detect</a:t>
            </a:r>
          </a:p>
        </p:txBody>
      </p:sp>
      <p:sp>
        <p:nvSpPr>
          <p:cNvPr id="3" name="Date Placeholder 2"/>
          <p:cNvSpPr>
            <a:spLocks noGrp="1"/>
          </p:cNvSpPr>
          <p:nvPr>
            <p:ph type="dt" sz="half" idx="10"/>
          </p:nvPr>
        </p:nvSpPr>
        <p:spPr/>
        <p:txBody>
          <a:bodyPr/>
          <a:lstStyle/>
          <a:p>
            <a:fld id="{87EFB223-9760-EA4B-9C68-DD8B4BA8713A}"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27</a:t>
            </a:fld>
            <a:endParaRPr lang="uk-UA"/>
          </a:p>
        </p:txBody>
      </p:sp>
      <p:sp>
        <p:nvSpPr>
          <p:cNvPr id="24" name="Title 23"/>
          <p:cNvSpPr>
            <a:spLocks noGrp="1"/>
          </p:cNvSpPr>
          <p:nvPr>
            <p:ph type="title"/>
          </p:nvPr>
        </p:nvSpPr>
        <p:spPr/>
        <p:txBody>
          <a:bodyPr/>
          <a:lstStyle/>
          <a:p>
            <a:r>
              <a:rPr lang="en-US" dirty="0"/>
              <a:t>Gene </a:t>
            </a:r>
            <a:r>
              <a:rPr lang="en-US" dirty="0" smtClean="0"/>
              <a:t>Length</a:t>
            </a:r>
            <a:endParaRPr lang="en-US" dirty="0"/>
          </a:p>
        </p:txBody>
      </p:sp>
      <p:grpSp>
        <p:nvGrpSpPr>
          <p:cNvPr id="26" name="Group 25"/>
          <p:cNvGrpSpPr/>
          <p:nvPr/>
        </p:nvGrpSpPr>
        <p:grpSpPr>
          <a:xfrm>
            <a:off x="736109" y="3849793"/>
            <a:ext cx="7263282" cy="1543590"/>
            <a:chOff x="792013" y="4586133"/>
            <a:chExt cx="7263282" cy="1543590"/>
          </a:xfrm>
        </p:grpSpPr>
        <p:sp>
          <p:nvSpPr>
            <p:cNvPr id="6" name="Rectangle 5"/>
            <p:cNvSpPr/>
            <p:nvPr/>
          </p:nvSpPr>
          <p:spPr>
            <a:xfrm>
              <a:off x="792013" y="4586134"/>
              <a:ext cx="4524205" cy="148000"/>
            </a:xfrm>
            <a:prstGeom prst="rect">
              <a:avLst/>
            </a:prstGeom>
            <a:solidFill>
              <a:schemeClr val="accent6"/>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553200" y="4586133"/>
              <a:ext cx="1502095"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553200" y="488653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302854" y="488653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792013"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544454"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306454"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058895"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811336"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563777" y="488653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2758874" y="5252723"/>
              <a:ext cx="3609805" cy="877000"/>
              <a:chOff x="2458854" y="5479350"/>
              <a:chExt cx="3609805" cy="877000"/>
            </a:xfrm>
          </p:grpSpPr>
          <p:sp>
            <p:nvSpPr>
              <p:cNvPr id="16" name="Rectangle 15"/>
              <p:cNvSpPr/>
              <p:nvPr/>
            </p:nvSpPr>
            <p:spPr>
              <a:xfrm>
                <a:off x="3343241" y="5765223"/>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587515" y="6208350"/>
                <a:ext cx="752441" cy="14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590800" y="6208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31363" y="5913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458854" y="5617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316218" y="6060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811336" y="5479350"/>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316218" y="5691223"/>
                <a:ext cx="752441" cy="148000"/>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86344057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gccontent.jpg"/>
          <p:cNvPicPr>
            <a:picLocks noGrp="1" noChangeAspect="1"/>
          </p:cNvPicPr>
          <p:nvPr>
            <p:ph idx="1"/>
          </p:nvPr>
        </p:nvPicPr>
        <p:blipFill>
          <a:blip r:embed="rId3">
            <a:extLst>
              <a:ext uri="{28A0092B-C50C-407E-A947-70E740481C1C}">
                <a14:useLocalDpi xmlns:a14="http://schemas.microsoft.com/office/drawing/2010/main" val="0"/>
              </a:ext>
            </a:extLst>
          </a:blip>
          <a:srcRect t="-2985" b="-2985"/>
          <a:stretch>
            <a:fillRect/>
          </a:stretch>
        </p:blipFill>
        <p:spPr>
          <a:xfrm>
            <a:off x="467876" y="1719071"/>
            <a:ext cx="8194764" cy="4295686"/>
          </a:xfrm>
        </p:spPr>
      </p:pic>
      <p:sp>
        <p:nvSpPr>
          <p:cNvPr id="4" name="Date Placeholder 3"/>
          <p:cNvSpPr>
            <a:spLocks noGrp="1"/>
          </p:cNvSpPr>
          <p:nvPr>
            <p:ph type="dt" sz="half" idx="10"/>
          </p:nvPr>
        </p:nvSpPr>
        <p:spPr/>
        <p:txBody>
          <a:bodyPr/>
          <a:lstStyle/>
          <a:p>
            <a:fld id="{42892B35-F505-FB4B-9A8C-818C0D3124ED}" type="datetime2">
              <a:rPr lang="en-GB" smtClean="0"/>
              <a:t>Friday, 6 May 16</a:t>
            </a:fld>
            <a:endParaRPr lang="fi-FI"/>
          </a:p>
        </p:txBody>
      </p:sp>
      <p:sp>
        <p:nvSpPr>
          <p:cNvPr id="5" name="Footer Placeholder 4"/>
          <p:cNvSpPr>
            <a:spLocks noGrp="1"/>
          </p:cNvSpPr>
          <p:nvPr>
            <p:ph type="ftr" sz="quarter" idx="11"/>
          </p:nvPr>
        </p:nvSpPr>
        <p:spPr/>
        <p:txBody>
          <a:bodyPr/>
          <a:lstStyle/>
          <a:p>
            <a:r>
              <a:rPr lang="en-US" smtClean="0"/>
              <a:t>Introduction to DGE</a:t>
            </a:r>
            <a:endParaRPr lang="en-US"/>
          </a:p>
        </p:txBody>
      </p:sp>
      <p:sp>
        <p:nvSpPr>
          <p:cNvPr id="6" name="Slide Number Placeholder 5"/>
          <p:cNvSpPr>
            <a:spLocks noGrp="1"/>
          </p:cNvSpPr>
          <p:nvPr>
            <p:ph type="sldNum" sz="quarter" idx="12"/>
          </p:nvPr>
        </p:nvSpPr>
        <p:spPr/>
        <p:txBody>
          <a:bodyPr/>
          <a:lstStyle/>
          <a:p>
            <a:fld id="{6EFD1E12-28FE-0048-AE2F-A944ECEB4398}" type="slidenum">
              <a:rPr lang="uk-UA"/>
              <a:t>28</a:t>
            </a:fld>
            <a:endParaRPr lang="uk-UA"/>
          </a:p>
        </p:txBody>
      </p:sp>
      <p:sp>
        <p:nvSpPr>
          <p:cNvPr id="2" name="Title 1"/>
          <p:cNvSpPr>
            <a:spLocks noGrp="1"/>
          </p:cNvSpPr>
          <p:nvPr>
            <p:ph type="title"/>
          </p:nvPr>
        </p:nvSpPr>
        <p:spPr/>
        <p:txBody>
          <a:bodyPr/>
          <a:lstStyle/>
          <a:p>
            <a:r>
              <a:rPr lang="en-US" dirty="0"/>
              <a:t>GC content</a:t>
            </a:r>
          </a:p>
        </p:txBody>
      </p:sp>
      <p:sp>
        <p:nvSpPr>
          <p:cNvPr id="7" name="Text Placeholder 6"/>
          <p:cNvSpPr>
            <a:spLocks noGrp="1"/>
          </p:cNvSpPr>
          <p:nvPr>
            <p:ph type="body" sz="half" idx="4294967295"/>
          </p:nvPr>
        </p:nvSpPr>
        <p:spPr>
          <a:xfrm>
            <a:off x="660967" y="6096000"/>
            <a:ext cx="8229600" cy="323850"/>
          </a:xfrm>
        </p:spPr>
        <p:txBody>
          <a:bodyPr>
            <a:normAutofit fontScale="92500" lnSpcReduction="20000"/>
          </a:bodyPr>
          <a:lstStyle/>
          <a:p>
            <a:pPr marL="45720" indent="0" algn="r">
              <a:buNone/>
            </a:pPr>
            <a:r>
              <a:rPr lang="en-US" dirty="0"/>
              <a:t>image </a:t>
            </a:r>
            <a:r>
              <a:rPr lang="en-US" dirty="0" err="1"/>
              <a:t>Benjamini</a:t>
            </a:r>
            <a:r>
              <a:rPr lang="en-US" dirty="0"/>
              <a:t> &amp; Speed 2012 Nucleic Acid Res.</a:t>
            </a:r>
          </a:p>
        </p:txBody>
      </p:sp>
    </p:spTree>
    <p:extLst>
      <p:ext uri="{BB962C8B-B14F-4D97-AF65-F5344CB8AC3E}">
        <p14:creationId xmlns:p14="http://schemas.microsoft.com/office/powerpoint/2010/main" val="20984896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4873094" y="1698041"/>
            <a:ext cx="3197612" cy="461109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718140" y="1703661"/>
            <a:ext cx="3197612" cy="461109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801DE093-7B0B-164D-96AE-F6FE30863FFE}"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29</a:t>
            </a:fld>
            <a:endParaRPr lang="uk-UA"/>
          </a:p>
        </p:txBody>
      </p:sp>
      <p:sp>
        <p:nvSpPr>
          <p:cNvPr id="11" name="Title 10"/>
          <p:cNvSpPr>
            <a:spLocks noGrp="1"/>
          </p:cNvSpPr>
          <p:nvPr>
            <p:ph type="title"/>
          </p:nvPr>
        </p:nvSpPr>
        <p:spPr/>
        <p:txBody>
          <a:bodyPr/>
          <a:lstStyle/>
          <a:p>
            <a:r>
              <a:rPr lang="en-US" dirty="0"/>
              <a:t>Total RNA </a:t>
            </a:r>
            <a:r>
              <a:rPr lang="en-US" dirty="0" smtClean="0"/>
              <a:t>composition</a:t>
            </a:r>
            <a:endParaRPr lang="en-US" dirty="0"/>
          </a:p>
        </p:txBody>
      </p:sp>
      <p:grpSp>
        <p:nvGrpSpPr>
          <p:cNvPr id="6" name="Group 5"/>
          <p:cNvGrpSpPr/>
          <p:nvPr/>
        </p:nvGrpSpPr>
        <p:grpSpPr>
          <a:xfrm>
            <a:off x="1481187" y="3315527"/>
            <a:ext cx="415503" cy="2194547"/>
            <a:chOff x="1371943" y="3473846"/>
            <a:chExt cx="415503" cy="1806631"/>
          </a:xfrm>
        </p:grpSpPr>
        <p:sp>
          <p:nvSpPr>
            <p:cNvPr id="7" name="Rectangle 6"/>
            <p:cNvSpPr/>
            <p:nvPr/>
          </p:nvSpPr>
          <p:spPr>
            <a:xfrm>
              <a:off x="1371943" y="470816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371943" y="426128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flipV="1">
              <a:off x="1371943" y="392072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371943" y="347384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5755550" y="3759616"/>
            <a:ext cx="415503" cy="1764587"/>
            <a:chOff x="5340047" y="3522875"/>
            <a:chExt cx="415503" cy="1764587"/>
          </a:xfrm>
        </p:grpSpPr>
        <p:sp>
          <p:nvSpPr>
            <p:cNvPr id="12" name="Rectangle 11"/>
            <p:cNvSpPr/>
            <p:nvPr/>
          </p:nvSpPr>
          <p:spPr>
            <a:xfrm>
              <a:off x="5340047" y="4590046"/>
              <a:ext cx="415503" cy="6974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5340047" y="4045488"/>
              <a:ext cx="415503" cy="54455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flipV="1">
              <a:off x="5340047" y="3630488"/>
              <a:ext cx="415503" cy="4150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340047" y="3522875"/>
              <a:ext cx="415503" cy="10761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590800" y="1745254"/>
            <a:ext cx="415503" cy="3778949"/>
            <a:chOff x="2120158" y="3791096"/>
            <a:chExt cx="415503" cy="1806631"/>
          </a:xfrm>
        </p:grpSpPr>
        <p:sp>
          <p:nvSpPr>
            <p:cNvPr id="17" name="Rectangle 16"/>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6857987" y="1745255"/>
            <a:ext cx="415503" cy="3764820"/>
            <a:chOff x="5340047" y="3522875"/>
            <a:chExt cx="415503" cy="1764587"/>
          </a:xfrm>
        </p:grpSpPr>
        <p:sp>
          <p:nvSpPr>
            <p:cNvPr id="29" name="Rectangle 28"/>
            <p:cNvSpPr/>
            <p:nvPr/>
          </p:nvSpPr>
          <p:spPr>
            <a:xfrm>
              <a:off x="5340047" y="4590046"/>
              <a:ext cx="415503" cy="6974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340047" y="4045488"/>
              <a:ext cx="415503" cy="54455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flipV="1">
              <a:off x="5340047" y="3630488"/>
              <a:ext cx="415503" cy="4150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340047" y="3522875"/>
              <a:ext cx="415503" cy="10761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TextBox 32"/>
          <p:cNvSpPr txBox="1"/>
          <p:nvPr/>
        </p:nvSpPr>
        <p:spPr>
          <a:xfrm>
            <a:off x="1698248" y="5945425"/>
            <a:ext cx="1060544" cy="369332"/>
          </a:xfrm>
          <a:prstGeom prst="rect">
            <a:avLst/>
          </a:prstGeom>
          <a:noFill/>
        </p:spPr>
        <p:txBody>
          <a:bodyPr wrap="none" rtlCol="0">
            <a:spAutoFit/>
          </a:bodyPr>
          <a:lstStyle/>
          <a:p>
            <a:r>
              <a:rPr lang="en-US"/>
              <a:t>Sample A</a:t>
            </a:r>
          </a:p>
        </p:txBody>
      </p:sp>
      <p:sp>
        <p:nvSpPr>
          <p:cNvPr id="34" name="TextBox 33"/>
          <p:cNvSpPr txBox="1"/>
          <p:nvPr/>
        </p:nvSpPr>
        <p:spPr>
          <a:xfrm>
            <a:off x="1050516" y="5510075"/>
            <a:ext cx="1076775" cy="369332"/>
          </a:xfrm>
          <a:prstGeom prst="rect">
            <a:avLst/>
          </a:prstGeom>
          <a:noFill/>
        </p:spPr>
        <p:txBody>
          <a:bodyPr wrap="none" rtlCol="0">
            <a:spAutoFit/>
          </a:bodyPr>
          <a:lstStyle/>
          <a:p>
            <a:r>
              <a:rPr lang="en-US"/>
              <a:t>Extracted</a:t>
            </a:r>
          </a:p>
        </p:txBody>
      </p:sp>
      <p:sp>
        <p:nvSpPr>
          <p:cNvPr id="35" name="TextBox 34"/>
          <p:cNvSpPr txBox="1"/>
          <p:nvPr/>
        </p:nvSpPr>
        <p:spPr>
          <a:xfrm>
            <a:off x="2386707" y="5510075"/>
            <a:ext cx="831966" cy="369332"/>
          </a:xfrm>
          <a:prstGeom prst="rect">
            <a:avLst/>
          </a:prstGeom>
          <a:noFill/>
        </p:spPr>
        <p:txBody>
          <a:bodyPr wrap="none" rtlCol="0">
            <a:spAutoFit/>
          </a:bodyPr>
          <a:lstStyle/>
          <a:p>
            <a:r>
              <a:rPr lang="en-US"/>
              <a:t>Library</a:t>
            </a:r>
          </a:p>
        </p:txBody>
      </p:sp>
      <p:sp>
        <p:nvSpPr>
          <p:cNvPr id="36" name="TextBox 35"/>
          <p:cNvSpPr txBox="1"/>
          <p:nvPr/>
        </p:nvSpPr>
        <p:spPr>
          <a:xfrm>
            <a:off x="6042857" y="5959553"/>
            <a:ext cx="1056700" cy="369332"/>
          </a:xfrm>
          <a:prstGeom prst="rect">
            <a:avLst/>
          </a:prstGeom>
          <a:noFill/>
        </p:spPr>
        <p:txBody>
          <a:bodyPr wrap="none" rtlCol="0">
            <a:spAutoFit/>
          </a:bodyPr>
          <a:lstStyle/>
          <a:p>
            <a:r>
              <a:rPr lang="en-US"/>
              <a:t>Sample B</a:t>
            </a:r>
          </a:p>
        </p:txBody>
      </p:sp>
      <p:sp>
        <p:nvSpPr>
          <p:cNvPr id="37" name="TextBox 36"/>
          <p:cNvSpPr txBox="1"/>
          <p:nvPr/>
        </p:nvSpPr>
        <p:spPr>
          <a:xfrm>
            <a:off x="5395125" y="5524203"/>
            <a:ext cx="1076775" cy="369332"/>
          </a:xfrm>
          <a:prstGeom prst="rect">
            <a:avLst/>
          </a:prstGeom>
          <a:noFill/>
        </p:spPr>
        <p:txBody>
          <a:bodyPr wrap="none" rtlCol="0">
            <a:spAutoFit/>
          </a:bodyPr>
          <a:lstStyle/>
          <a:p>
            <a:r>
              <a:rPr lang="en-US"/>
              <a:t>Extracted</a:t>
            </a:r>
          </a:p>
        </p:txBody>
      </p:sp>
      <p:sp>
        <p:nvSpPr>
          <p:cNvPr id="38" name="TextBox 37"/>
          <p:cNvSpPr txBox="1"/>
          <p:nvPr/>
        </p:nvSpPr>
        <p:spPr>
          <a:xfrm>
            <a:off x="6731316" y="5524203"/>
            <a:ext cx="831966" cy="369332"/>
          </a:xfrm>
          <a:prstGeom prst="rect">
            <a:avLst/>
          </a:prstGeom>
          <a:noFill/>
        </p:spPr>
        <p:txBody>
          <a:bodyPr wrap="none" rtlCol="0">
            <a:spAutoFit/>
          </a:bodyPr>
          <a:lstStyle/>
          <a:p>
            <a:r>
              <a:rPr lang="en-US"/>
              <a:t>Library</a:t>
            </a:r>
          </a:p>
        </p:txBody>
      </p:sp>
    </p:spTree>
    <p:extLst>
      <p:ext uri="{BB962C8B-B14F-4D97-AF65-F5344CB8AC3E}">
        <p14:creationId xmlns:p14="http://schemas.microsoft.com/office/powerpoint/2010/main" val="232152865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3313367" cy="4407408"/>
          </a:xfrm>
        </p:spPr>
        <p:txBody>
          <a:bodyPr>
            <a:normAutofit/>
          </a:bodyPr>
          <a:lstStyle/>
          <a:p>
            <a:r>
              <a:rPr lang="en-US" dirty="0" err="1" smtClean="0"/>
              <a:t>Centres</a:t>
            </a:r>
            <a:r>
              <a:rPr lang="en-US" dirty="0" smtClean="0"/>
              <a:t> the distribution of M-Values (fold changes)</a:t>
            </a:r>
          </a:p>
          <a:p>
            <a:pPr lvl="1"/>
            <a:r>
              <a:rPr lang="en-US" dirty="0" smtClean="0"/>
              <a:t>Most things are not changing significantly</a:t>
            </a:r>
          </a:p>
          <a:p>
            <a:pPr lvl="1"/>
            <a:r>
              <a:rPr lang="en-US" dirty="0" smtClean="0"/>
              <a:t>Roughly as many things go up as do </a:t>
            </a:r>
            <a:r>
              <a:rPr lang="en-US" dirty="0" smtClean="0"/>
              <a:t>down</a:t>
            </a:r>
          </a:p>
          <a:p>
            <a:pPr lvl="1"/>
            <a:endParaRPr lang="en-US" dirty="0"/>
          </a:p>
          <a:p>
            <a:pPr marL="91440" indent="0">
              <a:buNone/>
            </a:pPr>
            <a:endParaRPr lang="en-US" dirty="0" smtClean="0"/>
          </a:p>
          <a:p>
            <a:pPr marL="91440" indent="0">
              <a:buNone/>
            </a:pPr>
            <a:endParaRPr lang="en-US" dirty="0"/>
          </a:p>
          <a:p>
            <a:pPr marL="91440" indent="0">
              <a:buNone/>
            </a:pPr>
            <a:endParaRPr lang="en-US" dirty="0" smtClean="0"/>
          </a:p>
          <a:p>
            <a:pPr marL="91440" indent="0" algn="r">
              <a:buNone/>
            </a:pPr>
            <a:r>
              <a:rPr lang="en-US" sz="1800" dirty="0" err="1" smtClean="0"/>
              <a:t>Risso</a:t>
            </a:r>
            <a:r>
              <a:rPr lang="en-US" sz="1800" dirty="0" smtClean="0"/>
              <a:t> et. al. (2014)</a:t>
            </a:r>
            <a:endParaRPr lang="en-US" sz="1800" dirty="0"/>
          </a:p>
        </p:txBody>
      </p:sp>
      <p:sp>
        <p:nvSpPr>
          <p:cNvPr id="3" name="Date Placeholder 2"/>
          <p:cNvSpPr>
            <a:spLocks noGrp="1"/>
          </p:cNvSpPr>
          <p:nvPr>
            <p:ph type="dt" sz="half" idx="10"/>
          </p:nvPr>
        </p:nvSpPr>
        <p:spPr/>
        <p:txBody>
          <a:bodyPr/>
          <a:lstStyle/>
          <a:p>
            <a:fld id="{7F640043-508E-BA4E-81C7-FBA0EBD65C4F}"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smtClean="0"/>
              <a:pPr/>
              <a:t>30</a:t>
            </a:fld>
            <a:r>
              <a:rPr lang="pl-PL" smtClean="0"/>
              <a:t> </a:t>
            </a:r>
            <a:endParaRPr lang="uk-UA"/>
          </a:p>
        </p:txBody>
      </p:sp>
      <p:sp>
        <p:nvSpPr>
          <p:cNvPr id="6" name="Title 5"/>
          <p:cNvSpPr>
            <a:spLocks noGrp="1"/>
          </p:cNvSpPr>
          <p:nvPr>
            <p:ph type="title"/>
          </p:nvPr>
        </p:nvSpPr>
        <p:spPr/>
        <p:txBody>
          <a:bodyPr/>
          <a:lstStyle/>
          <a:p>
            <a:r>
              <a:rPr lang="en-US" dirty="0" smtClean="0"/>
              <a:t>Trimmed Mean of M-Values</a:t>
            </a:r>
            <a:endParaRPr lang="en-US" dirty="0"/>
          </a:p>
        </p:txBody>
      </p:sp>
      <p:pic>
        <p:nvPicPr>
          <p:cNvPr id="7" name="Picture 6" descr="nbt.2931-F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366" y="1709973"/>
            <a:ext cx="5123280" cy="4645107"/>
          </a:xfrm>
          <a:prstGeom prst="rect">
            <a:avLst/>
          </a:prstGeom>
        </p:spPr>
      </p:pic>
    </p:spTree>
    <p:extLst>
      <p:ext uri="{BB962C8B-B14F-4D97-AF65-F5344CB8AC3E}">
        <p14:creationId xmlns:p14="http://schemas.microsoft.com/office/powerpoint/2010/main" val="147511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Normalisation approaches differ between Tools</a:t>
            </a:r>
          </a:p>
          <a:p>
            <a:r>
              <a:rPr lang="en-US" dirty="0"/>
              <a:t>How normalisation is applied depends on method</a:t>
            </a:r>
          </a:p>
          <a:p>
            <a:pPr lvl="1"/>
            <a:r>
              <a:rPr lang="en-US" dirty="0" smtClean="0"/>
              <a:t>Pseudo-count (</a:t>
            </a:r>
            <a:r>
              <a:rPr lang="en-US" dirty="0"/>
              <a:t>transformed counts) methods scale the counts by normalisation factors and fit the model to the adjusted counts</a:t>
            </a:r>
          </a:p>
          <a:p>
            <a:pPr lvl="1"/>
            <a:r>
              <a:rPr lang="en-US" dirty="0"/>
              <a:t>Count base methods tend to introduce extra components (offsets) into the model and fit the adjusted model of the raw counts</a:t>
            </a:r>
          </a:p>
          <a:p>
            <a:r>
              <a:rPr lang="en-US" dirty="0"/>
              <a:t>Which factors to </a:t>
            </a:r>
            <a:r>
              <a:rPr lang="en-US" dirty="0" err="1"/>
              <a:t>normalise</a:t>
            </a:r>
            <a:r>
              <a:rPr lang="en-US" dirty="0"/>
              <a:t> by and what correction method chosen make a bigger difference</a:t>
            </a:r>
            <a:r>
              <a:rPr lang="en-US" dirty="0" smtClean="0"/>
              <a:t>.</a:t>
            </a:r>
          </a:p>
          <a:p>
            <a:pPr lvl="1"/>
            <a:r>
              <a:rPr lang="en-US" dirty="0" smtClean="0"/>
              <a:t>It is important to understand the assumptions behind the normalisation.</a:t>
            </a:r>
            <a:endParaRPr lang="en-US" dirty="0"/>
          </a:p>
        </p:txBody>
      </p:sp>
      <p:sp>
        <p:nvSpPr>
          <p:cNvPr id="3" name="Date Placeholder 2"/>
          <p:cNvSpPr>
            <a:spLocks noGrp="1"/>
          </p:cNvSpPr>
          <p:nvPr>
            <p:ph type="dt" sz="half" idx="10"/>
          </p:nvPr>
        </p:nvSpPr>
        <p:spPr/>
        <p:txBody>
          <a:bodyPr/>
          <a:lstStyle/>
          <a:p>
            <a:fld id="{FE7185B6-92F6-0642-8F0F-329C9D771E4B}"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31</a:t>
            </a:fld>
            <a:endParaRPr lang="uk-UA"/>
          </a:p>
        </p:txBody>
      </p:sp>
      <p:sp>
        <p:nvSpPr>
          <p:cNvPr id="6" name="Title 5"/>
          <p:cNvSpPr>
            <a:spLocks noGrp="1"/>
          </p:cNvSpPr>
          <p:nvPr>
            <p:ph type="title"/>
          </p:nvPr>
        </p:nvSpPr>
        <p:spPr/>
        <p:txBody>
          <a:bodyPr/>
          <a:lstStyle/>
          <a:p>
            <a:r>
              <a:rPr lang="en-US" dirty="0"/>
              <a:t>Normalisation approaches </a:t>
            </a:r>
          </a:p>
        </p:txBody>
      </p:sp>
    </p:spTree>
    <p:extLst>
      <p:ext uri="{BB962C8B-B14F-4D97-AF65-F5344CB8AC3E}">
        <p14:creationId xmlns:p14="http://schemas.microsoft.com/office/powerpoint/2010/main" val="85708392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r>
              <a:rPr lang="en-US" dirty="0" smtClean="0"/>
              <a:t>“</a:t>
            </a:r>
            <a:r>
              <a:rPr lang="en-US" dirty="0"/>
              <a:t>E</a:t>
            </a:r>
            <a:r>
              <a:rPr lang="en-US" dirty="0" smtClean="0"/>
              <a:t>ssentially, </a:t>
            </a:r>
            <a:r>
              <a:rPr lang="en-US" dirty="0"/>
              <a:t>a</a:t>
            </a:r>
            <a:r>
              <a:rPr lang="en-US" dirty="0" smtClean="0"/>
              <a:t>ll </a:t>
            </a:r>
            <a:r>
              <a:rPr lang="en-US" dirty="0"/>
              <a:t>models are wrong but some are useful”</a:t>
            </a:r>
          </a:p>
          <a:p>
            <a:pPr algn="l"/>
            <a:r>
              <a:rPr lang="en-US" dirty="0"/>
              <a:t>George Box </a:t>
            </a:r>
            <a:r>
              <a:rPr lang="en-US" dirty="0" smtClean="0"/>
              <a:t>1978</a:t>
            </a:r>
          </a:p>
          <a:p>
            <a:pPr algn="l"/>
            <a:endParaRPr lang="en-US" dirty="0" smtClean="0"/>
          </a:p>
          <a:p>
            <a:r>
              <a:rPr lang="en-US" dirty="0" smtClean="0"/>
              <a:t>"</a:t>
            </a:r>
            <a:r>
              <a:rPr lang="en-US" dirty="0">
                <a:solidFill>
                  <a:schemeClr val="bg2">
                    <a:lumMod val="60000"/>
                    <a:lumOff val="40000"/>
                  </a:schemeClr>
                </a:solidFill>
              </a:rPr>
              <a:t>The fact that the polynomial is an approximation does not necessarily detract from its usefulness </a:t>
            </a:r>
            <a:r>
              <a:rPr lang="en-US" dirty="0">
                <a:solidFill>
                  <a:schemeClr val="bg2">
                    <a:lumMod val="20000"/>
                    <a:lumOff val="80000"/>
                  </a:schemeClr>
                </a:solidFill>
              </a:rPr>
              <a:t>because all models are approximations</a:t>
            </a:r>
            <a:r>
              <a:rPr lang="en-US" dirty="0"/>
              <a:t>. Essentially, all models are wrong, but some are useful. However, </a:t>
            </a:r>
            <a:r>
              <a:rPr lang="en-US" dirty="0">
                <a:solidFill>
                  <a:schemeClr val="bg1"/>
                </a:solidFill>
              </a:rPr>
              <a:t>the approximate nature of the model must always be borne in mind</a:t>
            </a:r>
            <a:r>
              <a:rPr lang="en-US" dirty="0" smtClean="0"/>
              <a:t>.”</a:t>
            </a:r>
          </a:p>
          <a:p>
            <a:r>
              <a:rPr lang="en-US" dirty="0" smtClean="0"/>
              <a:t>George </a:t>
            </a:r>
            <a:r>
              <a:rPr lang="en-US" dirty="0"/>
              <a:t>Box </a:t>
            </a:r>
            <a:r>
              <a:rPr lang="en-US" dirty="0" smtClean="0"/>
              <a:t>1978</a:t>
            </a:r>
            <a:endParaRPr lang="en-US" dirty="0"/>
          </a:p>
        </p:txBody>
      </p:sp>
      <p:sp>
        <p:nvSpPr>
          <p:cNvPr id="4" name="Date Placeholder 3"/>
          <p:cNvSpPr>
            <a:spLocks noGrp="1"/>
          </p:cNvSpPr>
          <p:nvPr>
            <p:ph type="dt" sz="half" idx="10"/>
          </p:nvPr>
        </p:nvSpPr>
        <p:spPr/>
        <p:txBody>
          <a:bodyPr/>
          <a:lstStyle/>
          <a:p>
            <a:fld id="{FAF21392-76B3-E146-B35F-026F766091A9}"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32</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a:xfrm>
            <a:off x="381000" y="338166"/>
            <a:ext cx="8436646" cy="1645920"/>
          </a:xfrm>
        </p:spPr>
        <p:txBody>
          <a:bodyPr/>
          <a:lstStyle/>
          <a:p>
            <a:r>
              <a:rPr lang="en-US" dirty="0"/>
              <a:t>Models</a:t>
            </a:r>
          </a:p>
        </p:txBody>
      </p:sp>
    </p:spTree>
    <p:extLst>
      <p:ext uri="{BB962C8B-B14F-4D97-AF65-F5344CB8AC3E}">
        <p14:creationId xmlns:p14="http://schemas.microsoft.com/office/powerpoint/2010/main" val="276936952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There are a bewildering number of different proposed models for RNA-seq data</a:t>
            </a:r>
          </a:p>
          <a:p>
            <a:r>
              <a:rPr lang="en-US" dirty="0"/>
              <a:t>Even more bewildering number of implementations as software packages</a:t>
            </a:r>
          </a:p>
          <a:p>
            <a:r>
              <a:rPr lang="en-US" dirty="0"/>
              <a:t>Each paper claims their method “out performs” the others</a:t>
            </a:r>
          </a:p>
          <a:p>
            <a:pPr lvl="1"/>
            <a:r>
              <a:rPr lang="en-US" dirty="0"/>
              <a:t>most of these claims based on simulated data</a:t>
            </a:r>
          </a:p>
          <a:p>
            <a:pPr lvl="1"/>
            <a:r>
              <a:rPr lang="en-US" dirty="0"/>
              <a:t>simulated data require generating model assumption</a:t>
            </a:r>
          </a:p>
          <a:p>
            <a:pPr lvl="1"/>
            <a:endParaRPr lang="en-US" dirty="0"/>
          </a:p>
          <a:p>
            <a:pPr marL="0" indent="0">
              <a:buNone/>
            </a:pPr>
            <a:endParaRPr lang="en-US" dirty="0"/>
          </a:p>
        </p:txBody>
      </p:sp>
      <p:sp>
        <p:nvSpPr>
          <p:cNvPr id="3" name="Date Placeholder 2"/>
          <p:cNvSpPr>
            <a:spLocks noGrp="1"/>
          </p:cNvSpPr>
          <p:nvPr>
            <p:ph type="dt" sz="half" idx="10"/>
          </p:nvPr>
        </p:nvSpPr>
        <p:spPr/>
        <p:txBody>
          <a:bodyPr/>
          <a:lstStyle/>
          <a:p>
            <a:fld id="{96154EE6-F72A-C64E-A4B6-B0875E6626AD}"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33</a:t>
            </a:fld>
            <a:endParaRPr lang="uk-UA"/>
          </a:p>
        </p:txBody>
      </p:sp>
      <p:sp>
        <p:nvSpPr>
          <p:cNvPr id="7" name="Title 6"/>
          <p:cNvSpPr>
            <a:spLocks noGrp="1"/>
          </p:cNvSpPr>
          <p:nvPr>
            <p:ph type="title"/>
          </p:nvPr>
        </p:nvSpPr>
        <p:spPr/>
        <p:txBody>
          <a:bodyPr/>
          <a:lstStyle/>
          <a:p>
            <a:r>
              <a:rPr lang="en-US" dirty="0" smtClean="0"/>
              <a:t>RNA-Seq Models</a:t>
            </a:r>
            <a:endParaRPr lang="en-US" dirty="0"/>
          </a:p>
        </p:txBody>
      </p:sp>
    </p:spTree>
    <p:extLst>
      <p:ext uri="{BB962C8B-B14F-4D97-AF65-F5344CB8AC3E}">
        <p14:creationId xmlns:p14="http://schemas.microsoft.com/office/powerpoint/2010/main" val="196245061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tests </a:t>
            </a:r>
            <a:r>
              <a:rPr lang="en-US" dirty="0"/>
              <a:t>the null hypothesis that </a:t>
            </a:r>
            <a:r>
              <a:rPr lang="en-US" dirty="0" smtClean="0"/>
              <a:t>the </a:t>
            </a:r>
            <a:r>
              <a:rPr lang="en-US" dirty="0"/>
              <a:t>proportion of counts for </a:t>
            </a:r>
            <a:r>
              <a:rPr lang="en-US" dirty="0" smtClean="0"/>
              <a:t>gene </a:t>
            </a:r>
            <a:r>
              <a:rPr lang="en-US" dirty="0"/>
              <a:t>x </a:t>
            </a:r>
            <a:r>
              <a:rPr lang="en-US" dirty="0" smtClean="0"/>
              <a:t>in 2 </a:t>
            </a:r>
            <a:r>
              <a:rPr lang="en-US" dirty="0"/>
              <a:t>conditions is the same as </a:t>
            </a:r>
            <a:r>
              <a:rPr lang="en-US" dirty="0" smtClean="0"/>
              <a:t>for the other </a:t>
            </a:r>
            <a:r>
              <a:rPr lang="en-US" dirty="0"/>
              <a:t>genes </a:t>
            </a:r>
          </a:p>
          <a:p>
            <a:pPr lvl="1"/>
            <a:endParaRPr lang="en-US" dirty="0">
              <a:effectLst/>
            </a:endParaRPr>
          </a:p>
          <a:p>
            <a:pPr lvl="1"/>
            <a:endParaRPr lang="en-US" dirty="0"/>
          </a:p>
          <a:p>
            <a:pPr lvl="1"/>
            <a:endParaRPr lang="en-US" dirty="0">
              <a:effectLst/>
            </a:endParaRPr>
          </a:p>
          <a:p>
            <a:pPr lvl="1"/>
            <a:endParaRPr lang="en-US" dirty="0"/>
          </a:p>
          <a:p>
            <a:pPr lvl="1"/>
            <a:endParaRPr lang="en-US" dirty="0">
              <a:effectLst/>
            </a:endParaRPr>
          </a:p>
          <a:p>
            <a:pPr lvl="1"/>
            <a:endParaRPr lang="en-US" dirty="0">
              <a:effectLst/>
            </a:endParaRPr>
          </a:p>
          <a:p>
            <a:pPr lvl="1"/>
            <a:endParaRPr lang="en-US" dirty="0"/>
          </a:p>
          <a:p>
            <a:endParaRPr lang="en-US" dirty="0"/>
          </a:p>
        </p:txBody>
      </p:sp>
      <p:sp>
        <p:nvSpPr>
          <p:cNvPr id="3" name="Date Placeholder 2"/>
          <p:cNvSpPr>
            <a:spLocks noGrp="1"/>
          </p:cNvSpPr>
          <p:nvPr>
            <p:ph type="dt" sz="half" idx="10"/>
          </p:nvPr>
        </p:nvSpPr>
        <p:spPr/>
        <p:txBody>
          <a:bodyPr/>
          <a:lstStyle/>
          <a:p>
            <a:fld id="{340E737A-E1D6-F943-A027-E8036C8828D0}"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34</a:t>
            </a:fld>
            <a:endParaRPr lang="uk-UA"/>
          </a:p>
        </p:txBody>
      </p:sp>
      <p:sp>
        <p:nvSpPr>
          <p:cNvPr id="7" name="Title 6"/>
          <p:cNvSpPr>
            <a:spLocks noGrp="1"/>
          </p:cNvSpPr>
          <p:nvPr>
            <p:ph type="title"/>
          </p:nvPr>
        </p:nvSpPr>
        <p:spPr/>
        <p:txBody>
          <a:bodyPr/>
          <a:lstStyle/>
          <a:p>
            <a:r>
              <a:rPr lang="en-US" dirty="0"/>
              <a:t>Pairwise Exact Test </a:t>
            </a:r>
          </a:p>
        </p:txBody>
      </p:sp>
      <p:graphicFrame>
        <p:nvGraphicFramePr>
          <p:cNvPr id="6" name="Table 5"/>
          <p:cNvGraphicFramePr>
            <a:graphicFrameLocks noGrp="1"/>
          </p:cNvGraphicFramePr>
          <p:nvPr>
            <p:extLst>
              <p:ext uri="{D42A27DB-BD31-4B8C-83A1-F6EECF244321}">
                <p14:modId xmlns:p14="http://schemas.microsoft.com/office/powerpoint/2010/main" val="459336285"/>
              </p:ext>
            </p:extLst>
          </p:nvPr>
        </p:nvGraphicFramePr>
        <p:xfrm>
          <a:off x="381000" y="2584523"/>
          <a:ext cx="8075848" cy="2194560"/>
        </p:xfrm>
        <a:graphic>
          <a:graphicData uri="http://schemas.openxmlformats.org/drawingml/2006/table">
            <a:tbl>
              <a:tblPr firstRow="1" bandRow="1">
                <a:tableStyleId>{2D5ABB26-0587-4C30-8999-92F81FD0307C}</a:tableStyleId>
              </a:tblPr>
              <a:tblGrid>
                <a:gridCol w="2388243"/>
                <a:gridCol w="1849853"/>
                <a:gridCol w="1974096"/>
                <a:gridCol w="1863656"/>
              </a:tblGrid>
              <a:tr h="370840">
                <a:tc>
                  <a:txBody>
                    <a:bodyPr/>
                    <a:lstStyle/>
                    <a:p>
                      <a:pPr algn="ctr"/>
                      <a:endParaRPr lang="en-US"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Condition1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Condition2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Marginal Totals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a:t>Gene X</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11</a:t>
                      </a:r>
                      <a:r>
                        <a:rPr lang="en-US" sz="2400" b="1" baseline="0"/>
                        <a:t> + </a:t>
                      </a:r>
                      <a:r>
                        <a:rPr lang="en-US" sz="2400" b="1"/>
                        <a:t>n</a:t>
                      </a:r>
                      <a:r>
                        <a:rPr lang="en-US" sz="2400" b="1" baseline="-25000"/>
                        <a:t>12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a:t>All other Genes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b="1"/>
                        <a:t>n</a:t>
                      </a:r>
                      <a:r>
                        <a:rPr lang="en-US" sz="2400" b="1" baseline="-25000"/>
                        <a:t>21 </a:t>
                      </a:r>
                      <a:r>
                        <a:rPr lang="en-US" sz="2400" b="1" baseline="0"/>
                        <a:t> + </a:t>
                      </a: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US" sz="2400" dirty="0"/>
                        <a:t>Marginal Totals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a:t>n</a:t>
                      </a:r>
                      <a:r>
                        <a:rPr lang="en-US" sz="2400" b="1" baseline="-25000"/>
                        <a:t>11</a:t>
                      </a:r>
                      <a:r>
                        <a:rPr lang="en-US" sz="2400" b="1" baseline="0"/>
                        <a:t> + </a:t>
                      </a:r>
                      <a:r>
                        <a:rPr lang="en-US" sz="2400" b="1"/>
                        <a:t>n</a:t>
                      </a:r>
                      <a:r>
                        <a:rPr lang="en-US" sz="2400" b="1" baseline="-25000"/>
                        <a:t>21</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a:t>n</a:t>
                      </a:r>
                      <a:r>
                        <a:rPr lang="en-US" sz="2400" b="1" baseline="-25000"/>
                        <a:t>12</a:t>
                      </a:r>
                      <a:r>
                        <a:rPr lang="en-US" sz="2400" b="1" baseline="0"/>
                        <a:t> + </a:t>
                      </a:r>
                      <a:r>
                        <a:rPr lang="en-US" sz="2400" b="1"/>
                        <a:t>n</a:t>
                      </a:r>
                      <a:r>
                        <a:rPr lang="en-US" sz="2400" b="1" baseline="-25000"/>
                        <a:t>22</a:t>
                      </a:r>
                      <a:endParaRPr lang="en-US" sz="2400" b="1"/>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4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871310699"/>
              </p:ext>
            </p:extLst>
          </p:nvPr>
        </p:nvGraphicFramePr>
        <p:xfrm>
          <a:off x="3400297" y="4779083"/>
          <a:ext cx="1934489" cy="1509229"/>
        </p:xfrm>
        <a:graphic>
          <a:graphicData uri="http://schemas.openxmlformats.org/presentationml/2006/ole">
            <mc:AlternateContent xmlns:mc="http://schemas.openxmlformats.org/markup-compatibility/2006">
              <mc:Choice xmlns:v="urn:schemas-microsoft-com:vml" Requires="v">
                <p:oleObj spid="_x0000_s1078" name="Equation" r:id="rId4" imgW="584200" imgH="431800" progId="Equation.3">
                  <p:embed/>
                </p:oleObj>
              </mc:Choice>
              <mc:Fallback>
                <p:oleObj name="Equation" r:id="rId4" imgW="584200" imgH="431800" progId="Equation.3">
                  <p:embed/>
                  <p:pic>
                    <p:nvPicPr>
                      <p:cNvPr id="0" name=""/>
                      <p:cNvPicPr/>
                      <p:nvPr/>
                    </p:nvPicPr>
                    <p:blipFill>
                      <a:blip r:embed="rId5"/>
                      <a:stretch>
                        <a:fillRect/>
                      </a:stretch>
                    </p:blipFill>
                    <p:spPr>
                      <a:xfrm>
                        <a:off x="3400297" y="4779083"/>
                        <a:ext cx="1934489" cy="1509229"/>
                      </a:xfrm>
                      <a:prstGeom prst="rect">
                        <a:avLst/>
                      </a:prstGeom>
                    </p:spPr>
                  </p:pic>
                </p:oleObj>
              </mc:Fallback>
            </mc:AlternateContent>
          </a:graphicData>
        </a:graphic>
      </p:graphicFrame>
    </p:spTree>
    <p:extLst>
      <p:ext uri="{BB962C8B-B14F-4D97-AF65-F5344CB8AC3E}">
        <p14:creationId xmlns:p14="http://schemas.microsoft.com/office/powerpoint/2010/main" val="45001292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buNone/>
            </a:pPr>
            <a:endParaRPr lang="en-US" dirty="0"/>
          </a:p>
        </p:txBody>
      </p:sp>
      <p:sp>
        <p:nvSpPr>
          <p:cNvPr id="3" name="Date Placeholder 2"/>
          <p:cNvSpPr>
            <a:spLocks noGrp="1"/>
          </p:cNvSpPr>
          <p:nvPr>
            <p:ph type="dt" sz="half" idx="10"/>
          </p:nvPr>
        </p:nvSpPr>
        <p:spPr/>
        <p:txBody>
          <a:bodyPr/>
          <a:lstStyle/>
          <a:p>
            <a:fld id="{82E4890A-D7C2-F147-AC57-8B2BA61EAE79}"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35</a:t>
            </a:fld>
            <a:endParaRPr lang="uk-UA"/>
          </a:p>
        </p:txBody>
      </p:sp>
      <p:sp>
        <p:nvSpPr>
          <p:cNvPr id="2" name="Title 1"/>
          <p:cNvSpPr>
            <a:spLocks noGrp="1"/>
          </p:cNvSpPr>
          <p:nvPr>
            <p:ph type="title"/>
          </p:nvPr>
        </p:nvSpPr>
        <p:spPr/>
        <p:txBody>
          <a:bodyPr/>
          <a:lstStyle/>
          <a:p>
            <a:r>
              <a:rPr lang="en-US" dirty="0"/>
              <a:t>Fisher’s Exact </a:t>
            </a:r>
            <a:r>
              <a:rPr lang="en-US" dirty="0" smtClean="0"/>
              <a:t>Test</a:t>
            </a:r>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95562693"/>
              </p:ext>
            </p:extLst>
          </p:nvPr>
        </p:nvGraphicFramePr>
        <p:xfrm>
          <a:off x="960438" y="2256311"/>
          <a:ext cx="7366000" cy="3359150"/>
        </p:xfrm>
        <a:graphic>
          <a:graphicData uri="http://schemas.openxmlformats.org/presentationml/2006/ole">
            <mc:AlternateContent xmlns:mc="http://schemas.openxmlformats.org/markup-compatibility/2006">
              <mc:Choice xmlns:v="urn:schemas-microsoft-com:vml" Requires="v">
                <p:oleObj spid="_x0000_s3126" name="Equation" r:id="rId4" imgW="2489200" imgH="1066800" progId="Equation.3">
                  <p:embed/>
                </p:oleObj>
              </mc:Choice>
              <mc:Fallback>
                <p:oleObj name="Equation" r:id="rId4" imgW="2489200" imgH="1066800" progId="Equation.3">
                  <p:embed/>
                  <p:pic>
                    <p:nvPicPr>
                      <p:cNvPr id="0" name=""/>
                      <p:cNvPicPr/>
                      <p:nvPr/>
                    </p:nvPicPr>
                    <p:blipFill>
                      <a:blip r:embed="rId5"/>
                      <a:stretch>
                        <a:fillRect/>
                      </a:stretch>
                    </p:blipFill>
                    <p:spPr>
                      <a:xfrm>
                        <a:off x="960438" y="2256311"/>
                        <a:ext cx="7366000" cy="3359150"/>
                      </a:xfrm>
                      <a:prstGeom prst="rect">
                        <a:avLst/>
                      </a:prstGeom>
                    </p:spPr>
                  </p:pic>
                </p:oleObj>
              </mc:Fallback>
            </mc:AlternateContent>
          </a:graphicData>
        </a:graphic>
      </p:graphicFrame>
    </p:spTree>
    <p:extLst>
      <p:ext uri="{BB962C8B-B14F-4D97-AF65-F5344CB8AC3E}">
        <p14:creationId xmlns:p14="http://schemas.microsoft.com/office/powerpoint/2010/main" val="28137918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group </a:t>
            </a:r>
            <a:r>
              <a:rPr lang="en-US" dirty="0"/>
              <a:t>of models which </a:t>
            </a:r>
            <a:r>
              <a:rPr lang="en-US" dirty="0" smtClean="0"/>
              <a:t>include</a:t>
            </a:r>
          </a:p>
          <a:p>
            <a:pPr lvl="1"/>
            <a:r>
              <a:rPr lang="en-US" dirty="0" smtClean="0"/>
              <a:t>linear models</a:t>
            </a:r>
            <a:endParaRPr lang="en-US" dirty="0"/>
          </a:p>
          <a:p>
            <a:pPr lvl="1"/>
            <a:r>
              <a:rPr lang="en-US" dirty="0"/>
              <a:t>general linear models</a:t>
            </a:r>
          </a:p>
          <a:p>
            <a:pPr lvl="1"/>
            <a:r>
              <a:rPr lang="en-US" dirty="0"/>
              <a:t>multiple regression</a:t>
            </a:r>
          </a:p>
          <a:p>
            <a:pPr lvl="1"/>
            <a:r>
              <a:rPr lang="en-US" dirty="0"/>
              <a:t>simple linear models</a:t>
            </a:r>
          </a:p>
          <a:p>
            <a:pPr lvl="1"/>
            <a:r>
              <a:rPr lang="en-US" dirty="0" smtClean="0"/>
              <a:t>ANOVA</a:t>
            </a:r>
          </a:p>
          <a:p>
            <a:pPr lvl="1"/>
            <a:r>
              <a:rPr lang="en-US" dirty="0" smtClean="0"/>
              <a:t>logistic regression</a:t>
            </a:r>
            <a:endParaRPr lang="en-US" dirty="0"/>
          </a:p>
          <a:p>
            <a:pPr marL="457200" lvl="1" indent="0">
              <a:buNone/>
            </a:pPr>
            <a:r>
              <a:rPr lang="en-US" dirty="0"/>
              <a:t>as special cases of GLMs with limiting </a:t>
            </a:r>
            <a:r>
              <a:rPr lang="en-US" dirty="0" smtClean="0"/>
              <a:t>assumptions</a:t>
            </a:r>
            <a:endParaRPr lang="en-US" dirty="0"/>
          </a:p>
        </p:txBody>
      </p:sp>
      <p:sp>
        <p:nvSpPr>
          <p:cNvPr id="3" name="Date Placeholder 2"/>
          <p:cNvSpPr>
            <a:spLocks noGrp="1"/>
          </p:cNvSpPr>
          <p:nvPr>
            <p:ph type="dt" sz="half" idx="10"/>
          </p:nvPr>
        </p:nvSpPr>
        <p:spPr/>
        <p:txBody>
          <a:bodyPr/>
          <a:lstStyle/>
          <a:p>
            <a:fld id="{AF03F855-3534-B741-8E3F-50A915558E93}"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36</a:t>
            </a:fld>
            <a:endParaRPr lang="uk-UA"/>
          </a:p>
        </p:txBody>
      </p:sp>
      <p:sp>
        <p:nvSpPr>
          <p:cNvPr id="6" name="Title 5"/>
          <p:cNvSpPr>
            <a:spLocks noGrp="1"/>
          </p:cNvSpPr>
          <p:nvPr>
            <p:ph type="title"/>
          </p:nvPr>
        </p:nvSpPr>
        <p:spPr/>
        <p:txBody>
          <a:bodyPr/>
          <a:lstStyle/>
          <a:p>
            <a:r>
              <a:rPr lang="en-US" dirty="0" err="1"/>
              <a:t>Generalised</a:t>
            </a:r>
            <a:r>
              <a:rPr lang="en-US" dirty="0"/>
              <a:t> Linear </a:t>
            </a:r>
            <a:r>
              <a:rPr lang="en-US" dirty="0" smtClean="0"/>
              <a:t>Models</a:t>
            </a:r>
            <a:endParaRPr lang="en-US" dirty="0"/>
          </a:p>
        </p:txBody>
      </p:sp>
    </p:spTree>
    <p:extLst>
      <p:ext uri="{BB962C8B-B14F-4D97-AF65-F5344CB8AC3E}">
        <p14:creationId xmlns:p14="http://schemas.microsoft.com/office/powerpoint/2010/main" val="143463300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probability model for the errors </a:t>
            </a:r>
            <a:r>
              <a:rPr lang="en-US" i="1" dirty="0" smtClean="0"/>
              <a:t>e</a:t>
            </a:r>
            <a:r>
              <a:rPr lang="en-US" dirty="0" smtClean="0"/>
              <a:t> of the dependent (response) variable</a:t>
            </a:r>
          </a:p>
          <a:p>
            <a:r>
              <a:rPr lang="en-US" dirty="0" smtClean="0"/>
              <a:t>linear predictor </a:t>
            </a:r>
            <a:r>
              <a:rPr lang="en-US" dirty="0" err="1" smtClean="0"/>
              <a:t>bX</a:t>
            </a:r>
            <a:r>
              <a:rPr lang="en-US" dirty="0" smtClean="0"/>
              <a:t> (linear combination of coefficients for the independent variable terms) </a:t>
            </a:r>
          </a:p>
          <a:p>
            <a:r>
              <a:rPr lang="en-US" dirty="0" smtClean="0"/>
              <a:t>link function </a:t>
            </a:r>
            <a:r>
              <a:rPr lang="en-US" i="1" dirty="0" smtClean="0"/>
              <a:t>f</a:t>
            </a:r>
            <a:r>
              <a:rPr lang="en-US" dirty="0" smtClean="0"/>
              <a:t> </a:t>
            </a:r>
            <a:r>
              <a:rPr lang="en-US" dirty="0"/>
              <a:t>to transform the linear predictor to the dependent variable</a:t>
            </a:r>
          </a:p>
          <a:p>
            <a:pPr marL="45720" indent="0">
              <a:buNone/>
            </a:pPr>
            <a:endParaRPr lang="en-US" dirty="0"/>
          </a:p>
        </p:txBody>
      </p:sp>
      <p:sp>
        <p:nvSpPr>
          <p:cNvPr id="3" name="Date Placeholder 2"/>
          <p:cNvSpPr>
            <a:spLocks noGrp="1"/>
          </p:cNvSpPr>
          <p:nvPr>
            <p:ph type="dt" sz="half" idx="10"/>
          </p:nvPr>
        </p:nvSpPr>
        <p:spPr/>
        <p:txBody>
          <a:bodyPr/>
          <a:lstStyle/>
          <a:p>
            <a:fld id="{FE289199-D625-724B-907D-020A3427E5F7}"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smtClean="0"/>
              <a:pPr/>
              <a:t>37</a:t>
            </a:fld>
            <a:r>
              <a:rPr lang="pl-PL" smtClean="0"/>
              <a:t> </a:t>
            </a:r>
            <a:endParaRPr lang="uk-UA"/>
          </a:p>
        </p:txBody>
      </p:sp>
      <p:sp>
        <p:nvSpPr>
          <p:cNvPr id="6" name="Title 5"/>
          <p:cNvSpPr>
            <a:spLocks noGrp="1"/>
          </p:cNvSpPr>
          <p:nvPr>
            <p:ph type="title"/>
          </p:nvPr>
        </p:nvSpPr>
        <p:spPr/>
        <p:txBody>
          <a:bodyPr/>
          <a:lstStyle/>
          <a:p>
            <a:r>
              <a:rPr lang="en-US" dirty="0" smtClean="0"/>
              <a:t>GLMs</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876129271"/>
              </p:ext>
            </p:extLst>
          </p:nvPr>
        </p:nvGraphicFramePr>
        <p:xfrm>
          <a:off x="850900" y="3765541"/>
          <a:ext cx="7164388" cy="1985963"/>
        </p:xfrm>
        <a:graphic>
          <a:graphicData uri="http://schemas.openxmlformats.org/presentationml/2006/ole">
            <mc:AlternateContent xmlns:mc="http://schemas.openxmlformats.org/markup-compatibility/2006">
              <mc:Choice xmlns:v="urn:schemas-microsoft-com:vml" Requires="v">
                <p:oleObj spid="_x0000_s5137" name="Equation" r:id="rId3" imgW="2705100" imgH="749300" progId="Equation.3">
                  <p:embed/>
                </p:oleObj>
              </mc:Choice>
              <mc:Fallback>
                <p:oleObj name="Equation" r:id="rId3" imgW="2705100" imgH="749300" progId="Equation.3">
                  <p:embed/>
                  <p:pic>
                    <p:nvPicPr>
                      <p:cNvPr id="0" name=""/>
                      <p:cNvPicPr/>
                      <p:nvPr/>
                    </p:nvPicPr>
                    <p:blipFill>
                      <a:blip r:embed="rId4"/>
                      <a:stretch>
                        <a:fillRect/>
                      </a:stretch>
                    </p:blipFill>
                    <p:spPr>
                      <a:xfrm>
                        <a:off x="850900" y="3765541"/>
                        <a:ext cx="7164388" cy="1985963"/>
                      </a:xfrm>
                      <a:prstGeom prst="rect">
                        <a:avLst/>
                      </a:prstGeom>
                    </p:spPr>
                  </p:pic>
                </p:oleObj>
              </mc:Fallback>
            </mc:AlternateContent>
          </a:graphicData>
        </a:graphic>
      </p:graphicFrame>
    </p:spTree>
    <p:extLst>
      <p:ext uri="{BB962C8B-B14F-4D97-AF65-F5344CB8AC3E}">
        <p14:creationId xmlns:p14="http://schemas.microsoft.com/office/powerpoint/2010/main" val="2908817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273AF-6721-0447-9C5B-E7E8A834D31A}" type="datetime2">
              <a:rPr lang="en-GB" smtClean="0"/>
              <a:t>Friday, 6 May 16</a:t>
            </a:fld>
            <a:endParaRPr lang="fi-FI"/>
          </a:p>
        </p:txBody>
      </p:sp>
      <p:sp>
        <p:nvSpPr>
          <p:cNvPr id="3" name="Footer Placeholder 2"/>
          <p:cNvSpPr>
            <a:spLocks noGrp="1"/>
          </p:cNvSpPr>
          <p:nvPr>
            <p:ph type="ftr" sz="quarter" idx="11"/>
          </p:nvPr>
        </p:nvSpPr>
        <p:spPr/>
        <p:txBody>
          <a:bodyPr/>
          <a:lstStyle/>
          <a:p>
            <a:r>
              <a:rPr lang="en-US" smtClean="0"/>
              <a:t>Introduction to DGE</a:t>
            </a:r>
            <a:endParaRPr lang="en-US"/>
          </a:p>
        </p:txBody>
      </p:sp>
      <p:sp>
        <p:nvSpPr>
          <p:cNvPr id="4" name="Slide Number Placeholder 3"/>
          <p:cNvSpPr>
            <a:spLocks noGrp="1"/>
          </p:cNvSpPr>
          <p:nvPr>
            <p:ph type="sldNum" sz="quarter" idx="12"/>
          </p:nvPr>
        </p:nvSpPr>
        <p:spPr/>
        <p:txBody>
          <a:bodyPr/>
          <a:lstStyle/>
          <a:p>
            <a:fld id="{6EFD1E12-28FE-0048-AE2F-A944ECEB4398}" type="slidenum">
              <a:rPr lang="uk-UA"/>
              <a:t>38</a:t>
            </a:fld>
            <a:endParaRPr lang="uk-UA"/>
          </a:p>
        </p:txBody>
      </p:sp>
      <p:sp>
        <p:nvSpPr>
          <p:cNvPr id="9" name="Title 8"/>
          <p:cNvSpPr>
            <a:spLocks noGrp="1"/>
          </p:cNvSpPr>
          <p:nvPr>
            <p:ph type="title"/>
          </p:nvPr>
        </p:nvSpPr>
        <p:spPr/>
        <p:txBody>
          <a:bodyPr/>
          <a:lstStyle/>
          <a:p>
            <a:r>
              <a:rPr lang="en-US" dirty="0" smtClean="0"/>
              <a:t>Example DATA</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36885332"/>
              </p:ext>
            </p:extLst>
          </p:nvPr>
        </p:nvGraphicFramePr>
        <p:xfrm>
          <a:off x="450988" y="1719071"/>
          <a:ext cx="7783692" cy="3432244"/>
        </p:xfrm>
        <a:graphic>
          <a:graphicData uri="http://schemas.openxmlformats.org/drawingml/2006/table">
            <a:tbl>
              <a:tblPr firstRow="1" bandRow="1">
                <a:tableStyleId>{2D5ABB26-0587-4C30-8999-92F81FD0307C}</a:tableStyleId>
              </a:tblPr>
              <a:tblGrid>
                <a:gridCol w="1111956"/>
                <a:gridCol w="1111956"/>
                <a:gridCol w="1111956"/>
                <a:gridCol w="1111956"/>
                <a:gridCol w="1111956"/>
                <a:gridCol w="1111956"/>
                <a:gridCol w="1111956"/>
              </a:tblGrid>
              <a:tr h="858061">
                <a:tc>
                  <a:txBody>
                    <a:bodyPr/>
                    <a:lstStyle/>
                    <a:p>
                      <a:pPr algn="ctr"/>
                      <a:endParaRPr lang="en-US"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WT-3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Mut-3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gene1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a:t> r</a:t>
                      </a:r>
                      <a:r>
                        <a:rPr lang="en-US" sz="2400" baseline="-25000"/>
                        <a:t>1,1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1,6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algn="ctr"/>
                      <a:r>
                        <a:rPr lang="en-US" sz="2400"/>
                        <a:t>gene2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2,6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58061">
                <a:tc>
                  <a:txBody>
                    <a:bodyPr/>
                    <a:lstStyle/>
                    <a:p>
                      <a:pPr algn="ctr"/>
                      <a:r>
                        <a:rPr lang="en-US" sz="2400" dirty="0"/>
                        <a:t>gene3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a:t>r</a:t>
                      </a:r>
                      <a:r>
                        <a:rPr lang="en-US" sz="2400" baseline="-25000"/>
                        <a:t>3,5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a:t>r</a:t>
                      </a:r>
                      <a:r>
                        <a:rPr lang="en-US" sz="2400" baseline="-25000" dirty="0"/>
                        <a:t>3,6</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6" name="TextBox 5"/>
          <p:cNvSpPr txBox="1"/>
          <p:nvPr/>
        </p:nvSpPr>
        <p:spPr>
          <a:xfrm>
            <a:off x="538535" y="5433980"/>
            <a:ext cx="6975588" cy="461665"/>
          </a:xfrm>
          <a:prstGeom prst="rect">
            <a:avLst/>
          </a:prstGeom>
          <a:noFill/>
        </p:spPr>
        <p:txBody>
          <a:bodyPr wrap="none" rtlCol="0">
            <a:spAutoFit/>
          </a:bodyPr>
          <a:lstStyle/>
          <a:p>
            <a:r>
              <a:rPr lang="en-US" sz="2400" dirty="0"/>
              <a:t>where </a:t>
            </a:r>
            <a:r>
              <a:rPr lang="en-US" sz="2400" dirty="0" err="1"/>
              <a:t>r</a:t>
            </a:r>
            <a:r>
              <a:rPr lang="en-US" sz="2400" baseline="-25000" dirty="0" err="1"/>
              <a:t>i,j</a:t>
            </a:r>
            <a:r>
              <a:rPr lang="en-US" sz="2400" baseline="-25000" dirty="0"/>
              <a:t> </a:t>
            </a:r>
            <a:r>
              <a:rPr lang="en-US" sz="2400" dirty="0"/>
              <a:t>is the read count for gene </a:t>
            </a:r>
            <a:r>
              <a:rPr lang="en-US" sz="2400" dirty="0" err="1"/>
              <a:t>i</a:t>
            </a:r>
            <a:r>
              <a:rPr lang="en-US" sz="2400" dirty="0"/>
              <a:t> in the </a:t>
            </a:r>
            <a:r>
              <a:rPr lang="en-US" sz="2400" dirty="0" err="1"/>
              <a:t>jth</a:t>
            </a:r>
            <a:r>
              <a:rPr lang="en-US" sz="2400" dirty="0"/>
              <a:t> sample</a:t>
            </a:r>
          </a:p>
        </p:txBody>
      </p:sp>
    </p:spTree>
    <p:extLst>
      <p:ext uri="{BB962C8B-B14F-4D97-AF65-F5344CB8AC3E}">
        <p14:creationId xmlns:p14="http://schemas.microsoft.com/office/powerpoint/2010/main" val="45631099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Date Placeholder 2"/>
          <p:cNvSpPr>
            <a:spLocks noGrp="1"/>
          </p:cNvSpPr>
          <p:nvPr>
            <p:ph type="dt" sz="half" idx="10"/>
          </p:nvPr>
        </p:nvSpPr>
        <p:spPr/>
        <p:txBody>
          <a:bodyPr/>
          <a:lstStyle/>
          <a:p>
            <a:fld id="{407B9884-560E-2D46-B69D-12810A02A775}"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39</a:t>
            </a:fld>
            <a:endParaRPr lang="uk-UA"/>
          </a:p>
        </p:txBody>
      </p:sp>
      <p:sp>
        <p:nvSpPr>
          <p:cNvPr id="6" name="Title 5"/>
          <p:cNvSpPr>
            <a:spLocks noGrp="1"/>
          </p:cNvSpPr>
          <p:nvPr>
            <p:ph type="title"/>
          </p:nvPr>
        </p:nvSpPr>
        <p:spPr/>
        <p:txBody>
          <a:bodyPr/>
          <a:lstStyle/>
          <a:p>
            <a:r>
              <a:rPr lang="en-US" dirty="0"/>
              <a:t>Consider a single </a:t>
            </a:r>
            <a:r>
              <a:rPr lang="en-US" dirty="0" smtClean="0"/>
              <a:t>gene</a:t>
            </a:r>
            <a:endParaRPr lang="en-US" dirty="0"/>
          </a:p>
        </p:txBody>
      </p:sp>
      <p:graphicFrame>
        <p:nvGraphicFramePr>
          <p:cNvPr id="15" name="Object 14"/>
          <p:cNvGraphicFramePr>
            <a:graphicFrameLocks noChangeAspect="1"/>
          </p:cNvGraphicFramePr>
          <p:nvPr>
            <p:extLst>
              <p:ext uri="{D42A27DB-BD31-4B8C-83A1-F6EECF244321}">
                <p14:modId xmlns:p14="http://schemas.microsoft.com/office/powerpoint/2010/main" val="2669727869"/>
              </p:ext>
            </p:extLst>
          </p:nvPr>
        </p:nvGraphicFramePr>
        <p:xfrm>
          <a:off x="1365250" y="1608507"/>
          <a:ext cx="6067425" cy="4367213"/>
        </p:xfrm>
        <a:graphic>
          <a:graphicData uri="http://schemas.openxmlformats.org/presentationml/2006/ole">
            <mc:AlternateContent xmlns:mc="http://schemas.openxmlformats.org/markup-compatibility/2006">
              <mc:Choice xmlns:v="urn:schemas-microsoft-com:vml" Requires="v">
                <p:oleObj spid="_x0000_s4141" name="Equation" r:id="rId4" imgW="2806700" imgH="2019300" progId="Equation.3">
                  <p:embed/>
                </p:oleObj>
              </mc:Choice>
              <mc:Fallback>
                <p:oleObj name="Equation" r:id="rId4" imgW="2806700" imgH="2019300" progId="Equation.3">
                  <p:embed/>
                  <p:pic>
                    <p:nvPicPr>
                      <p:cNvPr id="0" name=""/>
                      <p:cNvPicPr/>
                      <p:nvPr/>
                    </p:nvPicPr>
                    <p:blipFill>
                      <a:blip r:embed="rId5"/>
                      <a:stretch>
                        <a:fillRect/>
                      </a:stretch>
                    </p:blipFill>
                    <p:spPr>
                      <a:xfrm>
                        <a:off x="1365250" y="1608507"/>
                        <a:ext cx="6067425" cy="4367213"/>
                      </a:xfrm>
                      <a:prstGeom prst="rect">
                        <a:avLst/>
                      </a:prstGeom>
                    </p:spPr>
                  </p:pic>
                </p:oleObj>
              </mc:Fallback>
            </mc:AlternateContent>
          </a:graphicData>
        </a:graphic>
      </p:graphicFrame>
    </p:spTree>
    <p:extLst>
      <p:ext uri="{BB962C8B-B14F-4D97-AF65-F5344CB8AC3E}">
        <p14:creationId xmlns:p14="http://schemas.microsoft.com/office/powerpoint/2010/main" val="137214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an </a:t>
            </a:r>
            <a:r>
              <a:rPr lang="en-US" dirty="0"/>
              <a:t>assumption about the distribution of the error term </a:t>
            </a:r>
            <a:r>
              <a:rPr lang="en-US" dirty="0" err="1"/>
              <a:t>ε</a:t>
            </a:r>
            <a:r>
              <a:rPr lang="en-US" dirty="0"/>
              <a:t>, </a:t>
            </a:r>
          </a:p>
          <a:p>
            <a:r>
              <a:rPr lang="en-US" dirty="0"/>
              <a:t>can calculate the best fit values for α, β</a:t>
            </a:r>
            <a:r>
              <a:rPr lang="en-US" baseline="-25000" dirty="0"/>
              <a:t>WT</a:t>
            </a:r>
            <a:r>
              <a:rPr lang="en-US" dirty="0"/>
              <a:t> and β</a:t>
            </a:r>
            <a:r>
              <a:rPr lang="en-US" baseline="-25000" dirty="0" err="1"/>
              <a:t>Mut</a:t>
            </a:r>
            <a:r>
              <a:rPr lang="en-US" dirty="0"/>
              <a:t> </a:t>
            </a:r>
          </a:p>
          <a:p>
            <a:r>
              <a:rPr lang="en-US" dirty="0"/>
              <a:t>can calculate statistic that β</a:t>
            </a:r>
            <a:r>
              <a:rPr lang="en-US" baseline="-25000" dirty="0"/>
              <a:t>WT</a:t>
            </a:r>
            <a:r>
              <a:rPr lang="en-US" dirty="0"/>
              <a:t> </a:t>
            </a:r>
            <a:r>
              <a:rPr lang="en-US" dirty="0" smtClean="0"/>
              <a:t>= </a:t>
            </a:r>
            <a:r>
              <a:rPr lang="en-US" dirty="0"/>
              <a:t>β</a:t>
            </a:r>
            <a:r>
              <a:rPr lang="en-US" baseline="-25000" dirty="0" err="1"/>
              <a:t>Mut</a:t>
            </a:r>
            <a:r>
              <a:rPr lang="en-US" baseline="-25000" dirty="0"/>
              <a:t> </a:t>
            </a:r>
          </a:p>
          <a:p>
            <a:pPr lvl="1"/>
            <a:r>
              <a:rPr lang="en-US" dirty="0"/>
              <a:t>or </a:t>
            </a:r>
            <a:r>
              <a:rPr lang="en-US" b="1" dirty="0" smtClean="0"/>
              <a:t>fold change</a:t>
            </a:r>
            <a:r>
              <a:rPr lang="en-US" dirty="0" smtClean="0"/>
              <a:t> </a:t>
            </a:r>
            <a:r>
              <a:rPr lang="en-US" dirty="0"/>
              <a:t>β</a:t>
            </a:r>
            <a:r>
              <a:rPr lang="en-US" baseline="-25000" dirty="0" err="1"/>
              <a:t>Mut</a:t>
            </a:r>
            <a:r>
              <a:rPr lang="en-US" dirty="0"/>
              <a:t>/β</a:t>
            </a:r>
            <a:r>
              <a:rPr lang="en-US" baseline="-25000" dirty="0"/>
              <a:t>WT</a:t>
            </a:r>
            <a:r>
              <a:rPr lang="en-US" dirty="0"/>
              <a:t> </a:t>
            </a:r>
            <a:r>
              <a:rPr lang="en-US" dirty="0" smtClean="0"/>
              <a:t>= </a:t>
            </a:r>
            <a:r>
              <a:rPr lang="en-US" dirty="0"/>
              <a:t>1 , </a:t>
            </a:r>
            <a:endParaRPr lang="en-US" dirty="0" smtClean="0"/>
          </a:p>
          <a:p>
            <a:pPr lvl="1"/>
            <a:r>
              <a:rPr lang="en-US" dirty="0" smtClean="0"/>
              <a:t>or log2 fold change log2(</a:t>
            </a:r>
            <a:r>
              <a:rPr lang="en-US" dirty="0"/>
              <a:t>β</a:t>
            </a:r>
            <a:r>
              <a:rPr lang="en-US" baseline="-25000" dirty="0" err="1"/>
              <a:t>Mut</a:t>
            </a:r>
            <a:r>
              <a:rPr lang="en-US" dirty="0"/>
              <a:t>/β</a:t>
            </a:r>
            <a:r>
              <a:rPr lang="en-US" baseline="-25000" dirty="0"/>
              <a:t>WT</a:t>
            </a:r>
            <a:r>
              <a:rPr lang="en-US" dirty="0"/>
              <a:t>) </a:t>
            </a:r>
            <a:r>
              <a:rPr lang="en-US" dirty="0" smtClean="0"/>
              <a:t>= </a:t>
            </a:r>
            <a:r>
              <a:rPr lang="en-US" dirty="0"/>
              <a:t>0 </a:t>
            </a:r>
          </a:p>
        </p:txBody>
      </p:sp>
      <p:sp>
        <p:nvSpPr>
          <p:cNvPr id="3" name="Date Placeholder 2"/>
          <p:cNvSpPr>
            <a:spLocks noGrp="1"/>
          </p:cNvSpPr>
          <p:nvPr>
            <p:ph type="dt" sz="half" idx="10"/>
          </p:nvPr>
        </p:nvSpPr>
        <p:spPr/>
        <p:txBody>
          <a:bodyPr/>
          <a:lstStyle/>
          <a:p>
            <a:fld id="{338E2FE4-523C-774E-B1A5-8DD248646650}"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40</a:t>
            </a:fld>
            <a:endParaRPr lang="uk-UA"/>
          </a:p>
        </p:txBody>
      </p:sp>
      <p:sp>
        <p:nvSpPr>
          <p:cNvPr id="7" name="Title 6"/>
          <p:cNvSpPr>
            <a:spLocks noGrp="1"/>
          </p:cNvSpPr>
          <p:nvPr>
            <p:ph type="title"/>
          </p:nvPr>
        </p:nvSpPr>
        <p:spPr/>
        <p:txBody>
          <a:bodyPr/>
          <a:lstStyle/>
          <a:p>
            <a:r>
              <a:rPr lang="en-US" dirty="0" smtClean="0"/>
              <a:t>Model Fitting</a:t>
            </a:r>
            <a:endParaRPr lang="en-US" dirty="0"/>
          </a:p>
        </p:txBody>
      </p:sp>
    </p:spTree>
    <p:extLst>
      <p:ext uri="{BB962C8B-B14F-4D97-AF65-F5344CB8AC3E}">
        <p14:creationId xmlns:p14="http://schemas.microsoft.com/office/powerpoint/2010/main" val="34796947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their </a:t>
            </a:r>
            <a:r>
              <a:rPr lang="en-US" dirty="0"/>
              <a:t>assumptions about </a:t>
            </a:r>
            <a:r>
              <a:rPr lang="en-US" dirty="0" err="1"/>
              <a:t>ε</a:t>
            </a:r>
            <a:endParaRPr lang="en-US" dirty="0"/>
          </a:p>
          <a:p>
            <a:pPr lvl="1"/>
            <a:r>
              <a:rPr lang="en-US" dirty="0" err="1"/>
              <a:t>poisson</a:t>
            </a:r>
            <a:r>
              <a:rPr lang="en-US" dirty="0"/>
              <a:t>, negative binomial etc.</a:t>
            </a:r>
          </a:p>
          <a:p>
            <a:r>
              <a:rPr lang="en-US" dirty="0"/>
              <a:t>the method they use to fit the parameters</a:t>
            </a:r>
          </a:p>
          <a:p>
            <a:r>
              <a:rPr lang="en-US" dirty="0"/>
              <a:t>the statistical </a:t>
            </a:r>
            <a:r>
              <a:rPr lang="en-US" dirty="0" smtClean="0"/>
              <a:t>method they </a:t>
            </a:r>
            <a:r>
              <a:rPr lang="en-US" dirty="0"/>
              <a:t>use to test for </a:t>
            </a:r>
            <a:r>
              <a:rPr lang="en-US" dirty="0" smtClean="0"/>
              <a:t>log2(</a:t>
            </a:r>
            <a:r>
              <a:rPr lang="en-US" dirty="0"/>
              <a:t>β</a:t>
            </a:r>
            <a:r>
              <a:rPr lang="en-US" baseline="-25000" dirty="0" err="1"/>
              <a:t>Mut</a:t>
            </a:r>
            <a:r>
              <a:rPr lang="en-US" dirty="0"/>
              <a:t>/β</a:t>
            </a:r>
            <a:r>
              <a:rPr lang="en-US" baseline="-25000" dirty="0"/>
              <a:t>WT</a:t>
            </a:r>
            <a:r>
              <a:rPr lang="en-US" dirty="0" smtClean="0"/>
              <a:t>)=0</a:t>
            </a:r>
            <a:endParaRPr lang="en-US" dirty="0"/>
          </a:p>
          <a:p>
            <a:r>
              <a:rPr lang="en-US" dirty="0"/>
              <a:t>generally </a:t>
            </a:r>
            <a:r>
              <a:rPr lang="en-US" dirty="0" smtClean="0"/>
              <a:t>log2 fold-change </a:t>
            </a:r>
            <a:r>
              <a:rPr lang="en-US" dirty="0"/>
              <a:t>agree well between tools but significance values can vary </a:t>
            </a:r>
            <a:r>
              <a:rPr lang="en-US" dirty="0" smtClean="0"/>
              <a:t>considerably</a:t>
            </a:r>
          </a:p>
          <a:p>
            <a:r>
              <a:rPr lang="en-US" dirty="0"/>
              <a:t>how complicated your design can be</a:t>
            </a:r>
          </a:p>
          <a:p>
            <a:pPr lvl="1"/>
            <a:r>
              <a:rPr lang="en-US" dirty="0"/>
              <a:t>extra factors in the model other than just treatment/condition</a:t>
            </a:r>
          </a:p>
          <a:p>
            <a:pPr marL="45720" indent="0">
              <a:buNone/>
            </a:pPr>
            <a:endParaRPr lang="en-US" dirty="0"/>
          </a:p>
        </p:txBody>
      </p:sp>
      <p:sp>
        <p:nvSpPr>
          <p:cNvPr id="3" name="Date Placeholder 2"/>
          <p:cNvSpPr>
            <a:spLocks noGrp="1"/>
          </p:cNvSpPr>
          <p:nvPr>
            <p:ph type="dt" sz="half" idx="10"/>
          </p:nvPr>
        </p:nvSpPr>
        <p:spPr/>
        <p:txBody>
          <a:bodyPr/>
          <a:lstStyle/>
          <a:p>
            <a:fld id="{451A0AAA-DEDE-DD46-B8C9-380F3CE50F08}"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41</a:t>
            </a:fld>
            <a:endParaRPr lang="uk-UA"/>
          </a:p>
        </p:txBody>
      </p:sp>
      <p:sp>
        <p:nvSpPr>
          <p:cNvPr id="7" name="Title 6"/>
          <p:cNvSpPr>
            <a:spLocks noGrp="1"/>
          </p:cNvSpPr>
          <p:nvPr>
            <p:ph type="title"/>
          </p:nvPr>
        </p:nvSpPr>
        <p:spPr/>
        <p:txBody>
          <a:bodyPr/>
          <a:lstStyle/>
          <a:p>
            <a:r>
              <a:rPr lang="en-US" dirty="0"/>
              <a:t>Tools </a:t>
            </a:r>
            <a:r>
              <a:rPr lang="en-US" dirty="0" smtClean="0"/>
              <a:t>differ in</a:t>
            </a:r>
            <a:endParaRPr lang="en-US" dirty="0"/>
          </a:p>
        </p:txBody>
      </p:sp>
    </p:spTree>
    <p:extLst>
      <p:ext uri="{BB962C8B-B14F-4D97-AF65-F5344CB8AC3E}">
        <p14:creationId xmlns:p14="http://schemas.microsoft.com/office/powerpoint/2010/main" val="233416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l"/>
            <a:r>
              <a:rPr lang="en-US"/>
              <a:t>“Littlewood's law of miracles states that in the course of any normal person's life, miracles happen at the rate of roughly one per month.”</a:t>
            </a:r>
          </a:p>
          <a:p>
            <a:pPr algn="l"/>
            <a:r>
              <a:rPr lang="en-US"/>
              <a:t>Freeman Dyson (no not the vacuum cleaner man!)</a:t>
            </a:r>
          </a:p>
        </p:txBody>
      </p:sp>
      <p:sp>
        <p:nvSpPr>
          <p:cNvPr id="4" name="Date Placeholder 3"/>
          <p:cNvSpPr>
            <a:spLocks noGrp="1"/>
          </p:cNvSpPr>
          <p:nvPr>
            <p:ph type="dt" sz="half" idx="10"/>
          </p:nvPr>
        </p:nvSpPr>
        <p:spPr/>
        <p:txBody>
          <a:bodyPr/>
          <a:lstStyle/>
          <a:p>
            <a:fld id="{9381AA35-7B28-9347-995F-2C1711AD2464}"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42</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a:xfrm>
            <a:off x="381000" y="338166"/>
            <a:ext cx="8436646" cy="1645920"/>
          </a:xfrm>
        </p:spPr>
        <p:txBody>
          <a:bodyPr/>
          <a:lstStyle/>
          <a:p>
            <a:r>
              <a:rPr lang="en-US" dirty="0"/>
              <a:t>Multiple Test Correction</a:t>
            </a:r>
          </a:p>
        </p:txBody>
      </p:sp>
    </p:spTree>
    <p:extLst>
      <p:ext uri="{BB962C8B-B14F-4D97-AF65-F5344CB8AC3E}">
        <p14:creationId xmlns:p14="http://schemas.microsoft.com/office/powerpoint/2010/main" val="39227916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we </a:t>
            </a:r>
            <a:r>
              <a:rPr lang="en-US" dirty="0"/>
              <a:t>are awake eight hours each day</a:t>
            </a:r>
          </a:p>
          <a:p>
            <a:r>
              <a:rPr lang="en-US" dirty="0"/>
              <a:t>we see and hear things happening at a rate of one per second. </a:t>
            </a:r>
          </a:p>
          <a:p>
            <a:r>
              <a:rPr lang="en-US" dirty="0"/>
              <a:t>total number of events that happen to us is about 30,000 per day, or about a million per month. </a:t>
            </a:r>
          </a:p>
          <a:p>
            <a:r>
              <a:rPr lang="en-US" dirty="0"/>
              <a:t>If a miracle is </a:t>
            </a:r>
            <a:r>
              <a:rPr lang="en-US" dirty="0" smtClean="0"/>
              <a:t>a “one in a million” </a:t>
            </a:r>
            <a:r>
              <a:rPr lang="en-US" dirty="0"/>
              <a:t>event </a:t>
            </a:r>
            <a:r>
              <a:rPr lang="en-US" dirty="0" smtClean="0"/>
              <a:t>i.e. </a:t>
            </a:r>
            <a:r>
              <a:rPr lang="en-US" dirty="0"/>
              <a:t>happens about </a:t>
            </a:r>
            <a:r>
              <a:rPr lang="en-US" dirty="0" smtClean="0"/>
              <a:t>once in every million </a:t>
            </a:r>
            <a:r>
              <a:rPr lang="en-US" dirty="0"/>
              <a:t>events. </a:t>
            </a:r>
          </a:p>
          <a:p>
            <a:r>
              <a:rPr lang="en-US" dirty="0"/>
              <a:t>Therefore we should expect about one miracle to happen, on the average, every month</a:t>
            </a:r>
            <a:r>
              <a:rPr lang="en-US" dirty="0" smtClean="0"/>
              <a:t>.</a:t>
            </a:r>
          </a:p>
          <a:p>
            <a:pPr marL="45720" indent="0">
              <a:buNone/>
            </a:pPr>
            <a:endParaRPr lang="en-US" b="1" dirty="0" smtClean="0"/>
          </a:p>
          <a:p>
            <a:pPr marL="45720" indent="0" algn="r">
              <a:buNone/>
            </a:pPr>
            <a:r>
              <a:rPr lang="en-US" b="1" dirty="0" smtClean="0"/>
              <a:t>(</a:t>
            </a:r>
            <a:r>
              <a:rPr lang="en-US" b="1" dirty="0"/>
              <a:t>John Edensor </a:t>
            </a:r>
            <a:r>
              <a:rPr lang="en-US" b="1" dirty="0" err="1"/>
              <a:t>Littlewood</a:t>
            </a:r>
            <a:r>
              <a:rPr lang="en-US" dirty="0"/>
              <a:t>)</a:t>
            </a:r>
          </a:p>
          <a:p>
            <a:pPr marL="45720" indent="0">
              <a:buNone/>
            </a:pPr>
            <a:endParaRPr lang="en-US" dirty="0"/>
          </a:p>
        </p:txBody>
      </p:sp>
      <p:sp>
        <p:nvSpPr>
          <p:cNvPr id="3" name="Date Placeholder 2"/>
          <p:cNvSpPr>
            <a:spLocks noGrp="1"/>
          </p:cNvSpPr>
          <p:nvPr>
            <p:ph type="dt" sz="half" idx="10"/>
          </p:nvPr>
        </p:nvSpPr>
        <p:spPr/>
        <p:txBody>
          <a:bodyPr/>
          <a:lstStyle/>
          <a:p>
            <a:fld id="{55151107-7C11-AA49-83EB-13A43FB9FCF5}"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43</a:t>
            </a:fld>
            <a:endParaRPr lang="uk-UA"/>
          </a:p>
        </p:txBody>
      </p:sp>
      <p:sp>
        <p:nvSpPr>
          <p:cNvPr id="7" name="Title 6"/>
          <p:cNvSpPr>
            <a:spLocks noGrp="1"/>
          </p:cNvSpPr>
          <p:nvPr>
            <p:ph type="title"/>
          </p:nvPr>
        </p:nvSpPr>
        <p:spPr/>
        <p:txBody>
          <a:bodyPr/>
          <a:lstStyle/>
          <a:p>
            <a:r>
              <a:rPr lang="en-US" dirty="0" err="1"/>
              <a:t>Littlewood’s</a:t>
            </a:r>
            <a:r>
              <a:rPr lang="en-US" dirty="0"/>
              <a:t> Law.</a:t>
            </a:r>
            <a:r>
              <a:rPr lang="en-US" b="1" dirty="0"/>
              <a:t> </a:t>
            </a:r>
            <a:endParaRPr lang="en-US" dirty="0"/>
          </a:p>
        </p:txBody>
      </p:sp>
    </p:spTree>
    <p:extLst>
      <p:ext uri="{BB962C8B-B14F-4D97-AF65-F5344CB8AC3E}">
        <p14:creationId xmlns:p14="http://schemas.microsoft.com/office/powerpoint/2010/main" val="2324035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 </a:t>
            </a:r>
            <a:r>
              <a:rPr lang="en-US" dirty="0"/>
              <a:t>the number of genes compared between two conditions increases, it becomes more likely that the condition being compared will appear to differ in terms of at least one gene just by chance.</a:t>
            </a:r>
          </a:p>
          <a:p>
            <a:r>
              <a:rPr lang="en-US" dirty="0"/>
              <a:t>if I set 9 H or T out of 10 tosses as indicating a coin is biased, the more coins I toss the greater the chance of getting 9 out of 10 for one of them even though it is not biased</a:t>
            </a:r>
          </a:p>
        </p:txBody>
      </p:sp>
      <p:sp>
        <p:nvSpPr>
          <p:cNvPr id="3" name="Date Placeholder 2"/>
          <p:cNvSpPr>
            <a:spLocks noGrp="1"/>
          </p:cNvSpPr>
          <p:nvPr>
            <p:ph type="dt" sz="half" idx="10"/>
          </p:nvPr>
        </p:nvSpPr>
        <p:spPr/>
        <p:txBody>
          <a:bodyPr/>
          <a:lstStyle/>
          <a:p>
            <a:fld id="{E1331E0F-1735-EC4F-8AB1-F3E2C859E09D}"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44</a:t>
            </a:fld>
            <a:endParaRPr lang="uk-UA"/>
          </a:p>
        </p:txBody>
      </p:sp>
      <p:sp>
        <p:nvSpPr>
          <p:cNvPr id="6" name="Title 5"/>
          <p:cNvSpPr>
            <a:spLocks noGrp="1"/>
          </p:cNvSpPr>
          <p:nvPr>
            <p:ph type="title"/>
          </p:nvPr>
        </p:nvSpPr>
        <p:spPr/>
        <p:txBody>
          <a:bodyPr/>
          <a:lstStyle/>
          <a:p>
            <a:r>
              <a:rPr lang="en-US" dirty="0"/>
              <a:t>The multiple comparison </a:t>
            </a:r>
            <a:r>
              <a:rPr lang="en-US" dirty="0" smtClean="0"/>
              <a:t>problem</a:t>
            </a:r>
            <a:endParaRPr lang="en-US" dirty="0"/>
          </a:p>
        </p:txBody>
      </p:sp>
    </p:spTree>
    <p:extLst>
      <p:ext uri="{BB962C8B-B14F-4D97-AF65-F5344CB8AC3E}">
        <p14:creationId xmlns:p14="http://schemas.microsoft.com/office/powerpoint/2010/main" val="538825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There are various strategies for reducing this </a:t>
            </a:r>
            <a:r>
              <a:rPr lang="en-US" dirty="0" smtClean="0"/>
              <a:t>i.e</a:t>
            </a:r>
            <a:r>
              <a:rPr lang="en-US" dirty="0"/>
              <a:t>. for </a:t>
            </a:r>
            <a:r>
              <a:rPr lang="en-US" dirty="0" smtClean="0"/>
              <a:t>controlling </a:t>
            </a:r>
            <a:r>
              <a:rPr lang="en-US" dirty="0"/>
              <a:t>the false positives in a set of multiple comparisons</a:t>
            </a:r>
          </a:p>
          <a:p>
            <a:r>
              <a:rPr lang="en-US" dirty="0"/>
              <a:t>Which strategy to choose can depends on the purpose of the study.</a:t>
            </a:r>
          </a:p>
          <a:p>
            <a:pPr lvl="1"/>
            <a:r>
              <a:rPr lang="en-US" dirty="0"/>
              <a:t>If preventing getting false positives is important choose a conservative correction</a:t>
            </a:r>
          </a:p>
          <a:p>
            <a:pPr lvl="1"/>
            <a:r>
              <a:rPr lang="en-US" dirty="0"/>
              <a:t>if preventing getting false </a:t>
            </a:r>
            <a:r>
              <a:rPr lang="en-US" dirty="0" smtClean="0"/>
              <a:t>negatives </a:t>
            </a:r>
            <a:r>
              <a:rPr lang="en-US" dirty="0"/>
              <a:t>is important choose a more permissive correction</a:t>
            </a:r>
          </a:p>
          <a:p>
            <a:r>
              <a:rPr lang="en-US" dirty="0"/>
              <a:t>If you are on a fishing </a:t>
            </a:r>
            <a:r>
              <a:rPr lang="en-US" dirty="0" smtClean="0"/>
              <a:t>expedition </a:t>
            </a:r>
            <a:r>
              <a:rPr lang="en-US" dirty="0"/>
              <a:t>looking for candidate genes you should control for multiple </a:t>
            </a:r>
            <a:r>
              <a:rPr lang="en-US" dirty="0" smtClean="0"/>
              <a:t>comparisons</a:t>
            </a:r>
          </a:p>
          <a:p>
            <a:r>
              <a:rPr lang="en-US" dirty="0" smtClean="0"/>
              <a:t>False positives will be noise in your downstream analysis </a:t>
            </a:r>
            <a:endParaRPr lang="en-US" dirty="0"/>
          </a:p>
        </p:txBody>
      </p:sp>
      <p:sp>
        <p:nvSpPr>
          <p:cNvPr id="3" name="Date Placeholder 2"/>
          <p:cNvSpPr>
            <a:spLocks noGrp="1"/>
          </p:cNvSpPr>
          <p:nvPr>
            <p:ph type="dt" sz="half" idx="10"/>
          </p:nvPr>
        </p:nvSpPr>
        <p:spPr/>
        <p:txBody>
          <a:bodyPr/>
          <a:lstStyle/>
          <a:p>
            <a:fld id="{C45CC5BF-23D6-E246-991F-411541BE65F7}" type="datetime2">
              <a:rPr lang="en-GB" smtClean="0"/>
              <a:t>Friday, 6 May 16</a:t>
            </a:fld>
            <a:endParaRPr lang="fi-FI"/>
          </a:p>
        </p:txBody>
      </p:sp>
      <p:sp>
        <p:nvSpPr>
          <p:cNvPr id="4" name="Footer Placeholder 3"/>
          <p:cNvSpPr>
            <a:spLocks noGrp="1"/>
          </p:cNvSpPr>
          <p:nvPr>
            <p:ph type="ftr" sz="quarter" idx="11"/>
          </p:nvPr>
        </p:nvSpPr>
        <p:spPr/>
        <p:txBody>
          <a:bodyPr/>
          <a:lstStyle/>
          <a:p>
            <a:r>
              <a:rPr lang="en-US" smtClean="0"/>
              <a:t>Introduction to DGE</a:t>
            </a:r>
            <a:endParaRPr lang="en-US"/>
          </a:p>
        </p:txBody>
      </p:sp>
      <p:sp>
        <p:nvSpPr>
          <p:cNvPr id="5" name="Slide Number Placeholder 4"/>
          <p:cNvSpPr>
            <a:spLocks noGrp="1"/>
          </p:cNvSpPr>
          <p:nvPr>
            <p:ph type="sldNum" sz="quarter" idx="12"/>
          </p:nvPr>
        </p:nvSpPr>
        <p:spPr/>
        <p:txBody>
          <a:bodyPr/>
          <a:lstStyle/>
          <a:p>
            <a:fld id="{6EFD1E12-28FE-0048-AE2F-A944ECEB4398}" type="slidenum">
              <a:rPr lang="uk-UA"/>
              <a:t>45</a:t>
            </a:fld>
            <a:endParaRPr lang="uk-UA"/>
          </a:p>
        </p:txBody>
      </p:sp>
      <p:sp>
        <p:nvSpPr>
          <p:cNvPr id="6" name="Title 5"/>
          <p:cNvSpPr>
            <a:spLocks noGrp="1"/>
          </p:cNvSpPr>
          <p:nvPr>
            <p:ph type="title"/>
          </p:nvPr>
        </p:nvSpPr>
        <p:spPr/>
        <p:txBody>
          <a:bodyPr/>
          <a:lstStyle/>
          <a:p>
            <a:r>
              <a:rPr lang="en-US" dirty="0" smtClean="0"/>
              <a:t>Solutions</a:t>
            </a:r>
            <a:endParaRPr lang="en-US" dirty="0"/>
          </a:p>
        </p:txBody>
      </p:sp>
    </p:spTree>
    <p:extLst>
      <p:ext uri="{BB962C8B-B14F-4D97-AF65-F5344CB8AC3E}">
        <p14:creationId xmlns:p14="http://schemas.microsoft.com/office/powerpoint/2010/main" val="3471556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“The </a:t>
            </a:r>
            <a:r>
              <a:rPr lang="en-US" dirty="0"/>
              <a:t>greatest moments are those when you see the result pop up in a graph or in your statistics analysis - that moment you </a:t>
            </a:r>
            <a:r>
              <a:rPr lang="en-US" dirty="0" err="1"/>
              <a:t>realise</a:t>
            </a:r>
            <a:r>
              <a:rPr lang="en-US" dirty="0"/>
              <a:t> you know something no one else does and you get the pleasure of thinking about how to tell them</a:t>
            </a:r>
            <a:r>
              <a:rPr lang="en-US" dirty="0" smtClean="0"/>
              <a:t>.”</a:t>
            </a:r>
          </a:p>
          <a:p>
            <a:r>
              <a:rPr lang="en-US" dirty="0" smtClean="0"/>
              <a:t>Emily Oster</a:t>
            </a:r>
            <a:endParaRPr lang="en-US" dirty="0"/>
          </a:p>
        </p:txBody>
      </p:sp>
      <p:sp>
        <p:nvSpPr>
          <p:cNvPr id="4" name="Date Placeholder 3"/>
          <p:cNvSpPr>
            <a:spLocks noGrp="1"/>
          </p:cNvSpPr>
          <p:nvPr>
            <p:ph type="dt" sz="half" idx="10"/>
          </p:nvPr>
        </p:nvSpPr>
        <p:spPr/>
        <p:txBody>
          <a:bodyPr/>
          <a:lstStyle/>
          <a:p>
            <a:fld id="{0F96EE11-486B-C849-837D-6D27E245A861}" type="datetime2">
              <a:rPr lang="en-GB" smtClean="0"/>
              <a:t>Friday, 6 May 16</a:t>
            </a:fld>
            <a:endParaRPr lang="fi-FI"/>
          </a:p>
        </p:txBody>
      </p:sp>
      <p:sp>
        <p:nvSpPr>
          <p:cNvPr id="6" name="Slide Number Placeholder 5"/>
          <p:cNvSpPr>
            <a:spLocks noGrp="1"/>
          </p:cNvSpPr>
          <p:nvPr>
            <p:ph type="sldNum" sz="quarter" idx="11"/>
          </p:nvPr>
        </p:nvSpPr>
        <p:spPr/>
        <p:txBody>
          <a:bodyPr/>
          <a:lstStyle/>
          <a:p>
            <a:fld id="{6EFD1E12-28FE-0048-AE2F-A944ECEB4398}" type="slidenum">
              <a:rPr lang="uk-UA"/>
              <a:pPr/>
              <a:t>46</a:t>
            </a:fld>
            <a:endParaRPr lang="uk-UA"/>
          </a:p>
        </p:txBody>
      </p:sp>
      <p:sp>
        <p:nvSpPr>
          <p:cNvPr id="5" name="Footer Placeholder 4"/>
          <p:cNvSpPr>
            <a:spLocks noGrp="1"/>
          </p:cNvSpPr>
          <p:nvPr>
            <p:ph type="ftr" sz="quarter" idx="12"/>
          </p:nvPr>
        </p:nvSpPr>
        <p:spPr/>
        <p:txBody>
          <a:bodyPr/>
          <a:lstStyle/>
          <a:p>
            <a:r>
              <a:rPr lang="en-US" smtClean="0"/>
              <a:t>Introduction to DGE</a:t>
            </a:r>
            <a:endParaRPr lang="en-US"/>
          </a:p>
        </p:txBody>
      </p:sp>
      <p:sp>
        <p:nvSpPr>
          <p:cNvPr id="2" name="Title 1"/>
          <p:cNvSpPr>
            <a:spLocks noGrp="1"/>
          </p:cNvSpPr>
          <p:nvPr>
            <p:ph type="title"/>
          </p:nvPr>
        </p:nvSpPr>
        <p:spPr>
          <a:xfrm>
            <a:off x="381000" y="338166"/>
            <a:ext cx="8436646" cy="1645920"/>
          </a:xfrm>
        </p:spPr>
        <p:txBody>
          <a:bodyPr/>
          <a:lstStyle/>
          <a:p>
            <a:r>
              <a:rPr lang="en-US" dirty="0" err="1" smtClean="0"/>
              <a:t>Visualisations</a:t>
            </a:r>
            <a:endParaRPr lang="en-US" dirty="0"/>
          </a:p>
        </p:txBody>
      </p:sp>
    </p:spTree>
    <p:extLst>
      <p:ext uri="{BB962C8B-B14F-4D97-AF65-F5344CB8AC3E}">
        <p14:creationId xmlns:p14="http://schemas.microsoft.com/office/powerpoint/2010/main" val="2462031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unnamed-chunk-1-1.png"/>
          <p:cNvPicPr>
            <a:picLocks noGrp="1" noChangeAspect="1"/>
          </p:cNvPicPr>
          <p:nvPr>
            <p:ph idx="1"/>
          </p:nvPr>
        </p:nvPicPr>
        <p:blipFill>
          <a:blip r:embed="rId3">
            <a:extLst>
              <a:ext uri="{28A0092B-C50C-407E-A947-70E740481C1C}">
                <a14:useLocalDpi xmlns:a14="http://schemas.microsoft.com/office/drawing/2010/main" val="0"/>
              </a:ext>
            </a:extLst>
          </a:blip>
          <a:srcRect l="-21538" r="-21538"/>
          <a:stretch>
            <a:fillRect/>
          </a:stretch>
        </p:blipFill>
        <p:spPr/>
      </p:pic>
      <p:sp>
        <p:nvSpPr>
          <p:cNvPr id="4" name="Date Placeholder 3"/>
          <p:cNvSpPr>
            <a:spLocks noGrp="1"/>
          </p:cNvSpPr>
          <p:nvPr>
            <p:ph type="dt" sz="half" idx="10"/>
          </p:nvPr>
        </p:nvSpPr>
        <p:spPr/>
        <p:txBody>
          <a:bodyPr/>
          <a:lstStyle/>
          <a:p>
            <a:fld id="{24D9C470-9C6E-5442-AEA6-B190F394C482}" type="datetime2">
              <a:rPr lang="en-GB" smtClean="0"/>
              <a:t>Friday, 6 May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47</a:t>
            </a:fld>
            <a:endParaRPr lang="uk-UA"/>
          </a:p>
        </p:txBody>
      </p:sp>
      <p:sp>
        <p:nvSpPr>
          <p:cNvPr id="2" name="Title 1"/>
          <p:cNvSpPr>
            <a:spLocks noGrp="1"/>
          </p:cNvSpPr>
          <p:nvPr>
            <p:ph type="title"/>
          </p:nvPr>
        </p:nvSpPr>
        <p:spPr/>
        <p:txBody>
          <a:bodyPr/>
          <a:lstStyle/>
          <a:p>
            <a:r>
              <a:rPr lang="en-US" dirty="0" smtClean="0"/>
              <a:t>Mean</a:t>
            </a:r>
            <a:r>
              <a:rPr lang="en-US" dirty="0"/>
              <a:t>-</a:t>
            </a:r>
            <a:r>
              <a:rPr lang="en-US" dirty="0" smtClean="0"/>
              <a:t>Difference or MA-PLOT</a:t>
            </a:r>
            <a:endParaRPr lang="en-US" dirty="0"/>
          </a:p>
        </p:txBody>
      </p:sp>
    </p:spTree>
    <p:extLst>
      <p:ext uri="{BB962C8B-B14F-4D97-AF65-F5344CB8AC3E}">
        <p14:creationId xmlns:p14="http://schemas.microsoft.com/office/powerpoint/2010/main" val="1122131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idx="1"/>
          </p:nvPr>
        </p:nvPicPr>
        <p:blipFill>
          <a:blip r:embed="rId3">
            <a:extLst>
              <a:ext uri="{28A0092B-C50C-407E-A947-70E740481C1C}">
                <a14:useLocalDpi xmlns:a14="http://schemas.microsoft.com/office/drawing/2010/main" val="0"/>
              </a:ext>
            </a:extLst>
          </a:blip>
          <a:srcRect l="-21538" r="-21538"/>
          <a:stretch>
            <a:fillRect/>
          </a:stretch>
        </p:blipFill>
        <p:spPr/>
      </p:pic>
      <p:sp>
        <p:nvSpPr>
          <p:cNvPr id="4" name="Date Placeholder 3"/>
          <p:cNvSpPr>
            <a:spLocks noGrp="1"/>
          </p:cNvSpPr>
          <p:nvPr>
            <p:ph type="dt" sz="half" idx="10"/>
          </p:nvPr>
        </p:nvSpPr>
        <p:spPr/>
        <p:txBody>
          <a:bodyPr/>
          <a:lstStyle/>
          <a:p>
            <a:fld id="{23A20993-5A11-4447-A721-C2C424E0BF79}" type="datetime2">
              <a:rPr lang="en-GB" smtClean="0"/>
              <a:t>Friday, 6 May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48</a:t>
            </a:fld>
            <a:endParaRPr lang="uk-UA"/>
          </a:p>
        </p:txBody>
      </p:sp>
      <p:sp>
        <p:nvSpPr>
          <p:cNvPr id="2" name="Title 1"/>
          <p:cNvSpPr>
            <a:spLocks noGrp="1"/>
          </p:cNvSpPr>
          <p:nvPr>
            <p:ph type="title"/>
          </p:nvPr>
        </p:nvSpPr>
        <p:spPr/>
        <p:txBody>
          <a:bodyPr/>
          <a:lstStyle/>
          <a:p>
            <a:r>
              <a:rPr lang="en-US" dirty="0"/>
              <a:t>Volcano </a:t>
            </a:r>
            <a:r>
              <a:rPr lang="en-US" dirty="0" smtClean="0"/>
              <a:t>Plot</a:t>
            </a:r>
            <a:endParaRPr lang="en-US" dirty="0"/>
          </a:p>
        </p:txBody>
      </p:sp>
    </p:spTree>
    <p:extLst>
      <p:ext uri="{BB962C8B-B14F-4D97-AF65-F5344CB8AC3E}">
        <p14:creationId xmlns:p14="http://schemas.microsoft.com/office/powerpoint/2010/main" val="13906042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6125</TotalTime>
  <Words>3281</Words>
  <Application>Microsoft Macintosh PowerPoint</Application>
  <PresentationFormat>On-screen Show (4:3)</PresentationFormat>
  <Paragraphs>462</Paragraphs>
  <Slides>49</Slides>
  <Notes>45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Grid</vt:lpstr>
      <vt:lpstr>Equation</vt:lpstr>
      <vt:lpstr>Differential Expression Analysis</vt:lpstr>
      <vt:lpstr>Statistics Refresher</vt:lpstr>
      <vt:lpstr>Two conditions is there a treatment effect?</vt:lpstr>
      <vt:lpstr>consider possible range of values</vt:lpstr>
      <vt:lpstr>If more samples are considered</vt:lpstr>
      <vt:lpstr>If lots of samples are considered</vt:lpstr>
      <vt:lpstr>We need Statistics</vt:lpstr>
      <vt:lpstr>Hypothesis Testing </vt:lpstr>
      <vt:lpstr>Shape of The Data</vt:lpstr>
      <vt:lpstr>Parametric vs NON-Parametric</vt:lpstr>
      <vt:lpstr>Gaussian (or normal) model </vt:lpstr>
      <vt:lpstr>T-Test</vt:lpstr>
      <vt:lpstr>Welsh’s T-Test</vt:lpstr>
      <vt:lpstr>Non-Normal Data</vt:lpstr>
      <vt:lpstr>The Shape of RNA-Seq Data</vt:lpstr>
      <vt:lpstr>COUNT DATA (POISSON)</vt:lpstr>
      <vt:lpstr>Mean = VARIANCE</vt:lpstr>
      <vt:lpstr>Mean VARIANCE RELATIONSHIP</vt:lpstr>
      <vt:lpstr>OVERDISPERSION</vt:lpstr>
      <vt:lpstr>mean Variance Relationship</vt:lpstr>
      <vt:lpstr>RNA-seq Data Distribution </vt:lpstr>
      <vt:lpstr>LOW replicate data </vt:lpstr>
      <vt:lpstr>DATA TRANSFORMATIONS</vt:lpstr>
      <vt:lpstr>“Normalisation”</vt:lpstr>
      <vt:lpstr>Similar Terms</vt:lpstr>
      <vt:lpstr>transformation</vt:lpstr>
      <vt:lpstr>Library size variation</vt:lpstr>
      <vt:lpstr>Gene Length</vt:lpstr>
      <vt:lpstr>GC content</vt:lpstr>
      <vt:lpstr>Total RNA composition</vt:lpstr>
      <vt:lpstr>Trimmed Mean of M-Values</vt:lpstr>
      <vt:lpstr>Normalisation approaches </vt:lpstr>
      <vt:lpstr>Models</vt:lpstr>
      <vt:lpstr>RNA-Seq Models</vt:lpstr>
      <vt:lpstr>Pairwise Exact Test </vt:lpstr>
      <vt:lpstr>Fisher’s Exact Test</vt:lpstr>
      <vt:lpstr>Generalised Linear Models</vt:lpstr>
      <vt:lpstr>GLMs</vt:lpstr>
      <vt:lpstr>Example DATA</vt:lpstr>
      <vt:lpstr>Consider a single gene</vt:lpstr>
      <vt:lpstr>Model Fitting</vt:lpstr>
      <vt:lpstr>Tools differ in</vt:lpstr>
      <vt:lpstr>Multiple Test Correction</vt:lpstr>
      <vt:lpstr>Littlewood’s Law. </vt:lpstr>
      <vt:lpstr>The multiple comparison problem</vt:lpstr>
      <vt:lpstr>Solutions</vt:lpstr>
      <vt:lpstr>Visualisations</vt:lpstr>
      <vt:lpstr>Mean-Difference or MA-PLOT</vt:lpstr>
      <vt:lpstr>Volcano Plot</vt:lpstr>
    </vt:vector>
  </TitlesOfParts>
  <Company>University of Dundee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Differential Expression Analysis</dc:title>
  <dc:creator>Pieta Schofield</dc:creator>
  <cp:lastModifiedBy>Pieta Schofield</cp:lastModifiedBy>
  <cp:revision>104</cp:revision>
  <cp:lastPrinted>2016-02-11T16:35:06Z</cp:lastPrinted>
  <dcterms:created xsi:type="dcterms:W3CDTF">2016-02-01T15:59:46Z</dcterms:created>
  <dcterms:modified xsi:type="dcterms:W3CDTF">2016-05-06T12:00:24Z</dcterms:modified>
</cp:coreProperties>
</file>